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 id="2147483685" r:id="rId2"/>
  </p:sldMasterIdLst>
  <p:sldIdLst>
    <p:sldId id="256" r:id="rId3"/>
    <p:sldId id="257" r:id="rId4"/>
    <p:sldId id="259" r:id="rId5"/>
    <p:sldId id="290" r:id="rId6"/>
    <p:sldId id="261" r:id="rId7"/>
    <p:sldId id="260" r:id="rId8"/>
    <p:sldId id="292" r:id="rId9"/>
    <p:sldId id="267" r:id="rId10"/>
    <p:sldId id="272" r:id="rId11"/>
    <p:sldId id="268" r:id="rId12"/>
    <p:sldId id="266" r:id="rId13"/>
    <p:sldId id="293" r:id="rId14"/>
    <p:sldId id="294" r:id="rId15"/>
    <p:sldId id="299" r:id="rId16"/>
    <p:sldId id="288" r:id="rId17"/>
    <p:sldId id="300" r:id="rId18"/>
    <p:sldId id="301" r:id="rId19"/>
    <p:sldId id="295" r:id="rId20"/>
    <p:sldId id="305" r:id="rId21"/>
    <p:sldId id="304" r:id="rId22"/>
    <p:sldId id="298" r:id="rId23"/>
    <p:sldId id="303" r:id="rId24"/>
    <p:sldId id="307" r:id="rId25"/>
    <p:sldId id="306" r:id="rId26"/>
    <p:sldId id="264" r:id="rId27"/>
    <p:sldId id="296" r:id="rId28"/>
    <p:sldId id="297"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40" autoAdjust="0"/>
    <p:restoredTop sz="94660"/>
  </p:normalViewPr>
  <p:slideViewPr>
    <p:cSldViewPr snapToGrid="0">
      <p:cViewPr varScale="1">
        <p:scale>
          <a:sx n="117" d="100"/>
          <a:sy n="117" d="100"/>
        </p:scale>
        <p:origin x="29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335455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43824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409685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319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‹Nº›</a:t>
            </a:fld>
            <a:endParaRPr lang="en-US" dirty="0"/>
          </a:p>
        </p:txBody>
      </p:sp>
    </p:spTree>
    <p:extLst>
      <p:ext uri="{BB962C8B-B14F-4D97-AF65-F5344CB8AC3E}">
        <p14:creationId xmlns:p14="http://schemas.microsoft.com/office/powerpoint/2010/main" val="490565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0EBB0C4-6273-4C6E-B9BD-2EDC30F1CD52}"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529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08542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11/20/2024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75983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11/20/2024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939846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11/20/2024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84711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11/20/2024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05985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extLst>
      <p:ext uri="{BB962C8B-B14F-4D97-AF65-F5344CB8AC3E}">
        <p14:creationId xmlns:p14="http://schemas.microsoft.com/office/powerpoint/2010/main" val="32509843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dirty="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60680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437357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11/20/2024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42819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593667" y="6272784"/>
            <a:ext cx="2644309" cy="365125"/>
          </a:xfrm>
        </p:spPr>
        <p:txBody>
          <a:bodyPr/>
          <a:lstStyle/>
          <a:p>
            <a:fld id="{20EBB0C4-6273-4C6E-B9BD-2EDC30F1CD52}" type="datetimeFigureOut">
              <a:rPr lang="en-US" smtClean="0"/>
              <a:t>11/20/2024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35324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11/20/2024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904517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11/20/2024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04127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11/20/2024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54625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11/20/2024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5768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2ABBEA6-7C60-4B02-AE87-00D78D8422AF}" type="datetimeFigureOut">
              <a:rPr lang="en-US" smtClean="0"/>
              <a:t>11/20/2024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11695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smtClean="0"/>
              <a:t>11/20/2024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91053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8624D31-43A5-475A-80CF-332C9F6DCF35}" type="datetimeFigureOut">
              <a:rPr lang="en-US" smtClean="0"/>
              <a:t>11/20/2024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108826904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11/20/2024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443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1.jpg"/><Relationship Id="rId4" Type="http://schemas.openxmlformats.org/officeDocument/2006/relationships/image" Target="../media/image15.png"/><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DCA732-1651-2C02-62CF-1FEA4DD79239}"/>
              </a:ext>
            </a:extLst>
          </p:cNvPr>
          <p:cNvSpPr txBox="1"/>
          <p:nvPr/>
        </p:nvSpPr>
        <p:spPr>
          <a:xfrm>
            <a:off x="1538266" y="1556316"/>
            <a:ext cx="8934276" cy="707886"/>
          </a:xfrm>
          <a:prstGeom prst="rect">
            <a:avLst/>
          </a:prstGeom>
          <a:noFill/>
        </p:spPr>
        <p:txBody>
          <a:bodyPr wrap="square" rtlCol="0">
            <a:spAutoFit/>
          </a:bodyPr>
          <a:lstStyle/>
          <a:p>
            <a:pPr algn="ctr"/>
            <a:r>
              <a:rPr lang="es-PE" sz="2000" b="1" dirty="0">
                <a:latin typeface="Times New Roman" panose="02020603050405020304" pitchFamily="18" charset="0"/>
                <a:cs typeface="Times New Roman" panose="02020603050405020304" pitchFamily="18" charset="0"/>
              </a:rPr>
              <a:t>TESIS PARA OPTAR POR EL TÍTULO PROFESIONAL DE INGENIERO DE SISTEMAS</a:t>
            </a:r>
          </a:p>
        </p:txBody>
      </p:sp>
      <p:pic>
        <p:nvPicPr>
          <p:cNvPr id="5" name="Imagen 4" descr="http://admision.unprg.edu.pe/bienestar/imagenes/unprg.png">
            <a:extLst>
              <a:ext uri="{FF2B5EF4-FFF2-40B4-BE49-F238E27FC236}">
                <a16:creationId xmlns:a16="http://schemas.microsoft.com/office/drawing/2014/main" id="{780C294A-43CB-05AE-86D5-2F3F6C61295E}"/>
              </a:ext>
            </a:extLst>
          </p:cNvPr>
          <p:cNvPicPr/>
          <p:nvPr/>
        </p:nvPicPr>
        <p:blipFill rotWithShape="1">
          <a:blip r:embed="rId2" cstate="print">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sharpenSoften amount="250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15691" t="6274" r="16147" b="6302"/>
          <a:stretch/>
        </p:blipFill>
        <p:spPr bwMode="auto">
          <a:xfrm>
            <a:off x="233727" y="667795"/>
            <a:ext cx="1186511" cy="1607766"/>
          </a:xfrm>
          <a:prstGeom prst="rect">
            <a:avLst/>
          </a:prstGeom>
          <a:noFill/>
          <a:ln>
            <a:noFill/>
          </a:ln>
          <a:extLst>
            <a:ext uri="{53640926-AAD7-44D8-BBD7-CCE9431645EC}">
              <a14:shadowObscured xmlns:a14="http://schemas.microsoft.com/office/drawing/2010/main"/>
            </a:ext>
          </a:extLst>
        </p:spPr>
      </p:pic>
      <p:pic>
        <p:nvPicPr>
          <p:cNvPr id="6" name="Imagen 5" descr="Imagen que contiene libro&#10;&#10;Descripción generada con confianza alta">
            <a:extLst>
              <a:ext uri="{FF2B5EF4-FFF2-40B4-BE49-F238E27FC236}">
                <a16:creationId xmlns:a16="http://schemas.microsoft.com/office/drawing/2014/main" id="{679E62B5-99AA-624A-E746-0C4181CF36F7}"/>
              </a:ext>
            </a:extLst>
          </p:cNvPr>
          <p:cNvPicPr>
            <a:picLocks noChangeAspect="1"/>
          </p:cNvPicPr>
          <p:nvPr/>
        </p:nvPicPr>
        <p:blipFill>
          <a:blip r:embed="rId4"/>
          <a:stretch>
            <a:fillRect/>
          </a:stretch>
        </p:blipFill>
        <p:spPr>
          <a:xfrm>
            <a:off x="10915105" y="667795"/>
            <a:ext cx="1112180" cy="1607766"/>
          </a:xfrm>
          <a:prstGeom prst="rect">
            <a:avLst/>
          </a:prstGeom>
        </p:spPr>
      </p:pic>
      <p:sp>
        <p:nvSpPr>
          <p:cNvPr id="7" name="CuadroTexto 6">
            <a:extLst>
              <a:ext uri="{FF2B5EF4-FFF2-40B4-BE49-F238E27FC236}">
                <a16:creationId xmlns:a16="http://schemas.microsoft.com/office/drawing/2014/main" id="{8F7B9E78-6895-42C7-75B2-C65DCC27B094}"/>
              </a:ext>
            </a:extLst>
          </p:cNvPr>
          <p:cNvSpPr txBox="1"/>
          <p:nvPr/>
        </p:nvSpPr>
        <p:spPr>
          <a:xfrm>
            <a:off x="2453032" y="2183133"/>
            <a:ext cx="7734509" cy="984885"/>
          </a:xfrm>
          <a:prstGeom prst="rect">
            <a:avLst/>
          </a:prstGeom>
          <a:noFill/>
        </p:spPr>
        <p:txBody>
          <a:bodyPr wrap="square" rtlCol="0">
            <a:spAutoFit/>
          </a:bodyPr>
          <a:lstStyle/>
          <a:p>
            <a:pPr algn="l"/>
            <a:endParaRPr lang="es-PE" sz="1800" b="0" i="0" u="none" strike="noStrike" baseline="0" dirty="0">
              <a:solidFill>
                <a:srgbClr val="000000"/>
              </a:solidFill>
              <a:latin typeface="Times New Roman" panose="02020603050405020304" pitchFamily="18" charset="0"/>
            </a:endParaRPr>
          </a:p>
          <a:p>
            <a:pPr algn="ctr"/>
            <a:r>
              <a:rPr lang="es-ES" sz="2000" b="0" i="0" u="none" strike="noStrike" baseline="0" dirty="0">
                <a:solidFill>
                  <a:srgbClr val="000000"/>
                </a:solidFill>
                <a:latin typeface="Times New Roman" panose="02020603050405020304" pitchFamily="18" charset="0"/>
              </a:rPr>
              <a:t> </a:t>
            </a:r>
            <a:r>
              <a:rPr lang="es-ES" sz="2000" b="1" i="0" u="none" strike="noStrike" baseline="0" dirty="0">
                <a:solidFill>
                  <a:srgbClr val="000000"/>
                </a:solidFill>
                <a:latin typeface="Times New Roman" panose="02020603050405020304" pitchFamily="18" charset="0"/>
              </a:rPr>
              <a:t>“</a:t>
            </a:r>
            <a:r>
              <a:rPr lang="es-MX" sz="1800" b="1" i="0" u="none" strike="noStrike" baseline="0" dirty="0">
                <a:solidFill>
                  <a:srgbClr val="000000"/>
                </a:solidFill>
                <a:latin typeface="Times New Roman" panose="02020603050405020304" pitchFamily="18" charset="0"/>
              </a:rPr>
              <a:t>SISTEMA INTELIGENTE BASADO EN DEEP LEARNING PARA EL 		DIAGNÓSTICO DE CÁNCER DE PRÓSTATA</a:t>
            </a:r>
            <a:r>
              <a:rPr lang="es-ES" sz="2000" b="1" i="0" u="none" strike="noStrike" baseline="0" dirty="0">
                <a:solidFill>
                  <a:srgbClr val="000000"/>
                </a:solidFill>
                <a:latin typeface="Times New Roman" panose="02020603050405020304" pitchFamily="18" charset="0"/>
              </a:rPr>
              <a:t>”</a:t>
            </a:r>
            <a:endParaRPr lang="es-PE" sz="2000" dirty="0"/>
          </a:p>
        </p:txBody>
      </p:sp>
      <p:sp>
        <p:nvSpPr>
          <p:cNvPr id="8" name="CuadroTexto 7">
            <a:extLst>
              <a:ext uri="{FF2B5EF4-FFF2-40B4-BE49-F238E27FC236}">
                <a16:creationId xmlns:a16="http://schemas.microsoft.com/office/drawing/2014/main" id="{E498891B-A230-2A0A-5122-430AE586D683}"/>
              </a:ext>
            </a:extLst>
          </p:cNvPr>
          <p:cNvSpPr txBox="1"/>
          <p:nvPr/>
        </p:nvSpPr>
        <p:spPr>
          <a:xfrm>
            <a:off x="1351226" y="667795"/>
            <a:ext cx="9653412" cy="584775"/>
          </a:xfrm>
          <a:prstGeom prst="rect">
            <a:avLst/>
          </a:prstGeom>
          <a:noFill/>
        </p:spPr>
        <p:txBody>
          <a:bodyPr wrap="none" rtlCol="0">
            <a:spAutoFit/>
          </a:bodyPr>
          <a:lstStyle/>
          <a:p>
            <a:r>
              <a:rPr lang="es-PE" sz="3200" b="1" dirty="0">
                <a:latin typeface="Times New Roman" panose="02020603050405020304" pitchFamily="18" charset="0"/>
                <a:cs typeface="Times New Roman" panose="02020603050405020304" pitchFamily="18" charset="0"/>
              </a:rPr>
              <a:t>UNIVERSIDAD NACIONAL PEDRO RUIZ GALLO</a:t>
            </a:r>
          </a:p>
        </p:txBody>
      </p:sp>
      <p:sp>
        <p:nvSpPr>
          <p:cNvPr id="9" name="CuadroTexto 8">
            <a:extLst>
              <a:ext uri="{FF2B5EF4-FFF2-40B4-BE49-F238E27FC236}">
                <a16:creationId xmlns:a16="http://schemas.microsoft.com/office/drawing/2014/main" id="{CBD37A3F-134F-A117-AA1E-0A60FE9B2FAE}"/>
              </a:ext>
            </a:extLst>
          </p:cNvPr>
          <p:cNvSpPr txBox="1"/>
          <p:nvPr/>
        </p:nvSpPr>
        <p:spPr>
          <a:xfrm>
            <a:off x="1111654" y="3735238"/>
            <a:ext cx="1198277" cy="400110"/>
          </a:xfrm>
          <a:prstGeom prst="rect">
            <a:avLst/>
          </a:prstGeom>
          <a:noFill/>
        </p:spPr>
        <p:txBody>
          <a:bodyPr wrap="none" rtlCol="0">
            <a:spAutoFit/>
          </a:bodyPr>
          <a:lstStyle/>
          <a:p>
            <a:r>
              <a:rPr lang="es-PE" sz="2000" b="1" dirty="0"/>
              <a:t>TESISTAS:</a:t>
            </a:r>
          </a:p>
        </p:txBody>
      </p:sp>
      <p:sp>
        <p:nvSpPr>
          <p:cNvPr id="10" name="CuadroTexto 9">
            <a:extLst>
              <a:ext uri="{FF2B5EF4-FFF2-40B4-BE49-F238E27FC236}">
                <a16:creationId xmlns:a16="http://schemas.microsoft.com/office/drawing/2014/main" id="{6AD14771-5500-FC1C-30F2-FCB650FF2D8F}"/>
              </a:ext>
            </a:extLst>
          </p:cNvPr>
          <p:cNvSpPr txBox="1"/>
          <p:nvPr/>
        </p:nvSpPr>
        <p:spPr>
          <a:xfrm>
            <a:off x="2453032" y="4028536"/>
            <a:ext cx="4853445" cy="646331"/>
          </a:xfrm>
          <a:prstGeom prst="rect">
            <a:avLst/>
          </a:prstGeom>
          <a:noFill/>
        </p:spPr>
        <p:txBody>
          <a:bodyPr wrap="none" rtlCol="0">
            <a:spAutoFit/>
          </a:bodyPr>
          <a:lstStyle/>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SANTAMARIA SANTISTEBAN, Jahir Santos</a:t>
            </a:r>
          </a:p>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SIESQUEN VALDIVIA, Luis Felipe</a:t>
            </a:r>
          </a:p>
        </p:txBody>
      </p:sp>
      <p:sp>
        <p:nvSpPr>
          <p:cNvPr id="11" name="CuadroTexto 10">
            <a:extLst>
              <a:ext uri="{FF2B5EF4-FFF2-40B4-BE49-F238E27FC236}">
                <a16:creationId xmlns:a16="http://schemas.microsoft.com/office/drawing/2014/main" id="{7BE757D3-04E2-E09F-556C-44C5C61D07D3}"/>
              </a:ext>
            </a:extLst>
          </p:cNvPr>
          <p:cNvSpPr txBox="1"/>
          <p:nvPr/>
        </p:nvSpPr>
        <p:spPr>
          <a:xfrm>
            <a:off x="1111654" y="4811635"/>
            <a:ext cx="1094274" cy="400110"/>
          </a:xfrm>
          <a:prstGeom prst="rect">
            <a:avLst/>
          </a:prstGeom>
          <a:noFill/>
        </p:spPr>
        <p:txBody>
          <a:bodyPr wrap="none" rtlCol="0">
            <a:spAutoFit/>
          </a:bodyPr>
          <a:lstStyle/>
          <a:p>
            <a:r>
              <a:rPr lang="es-PE" sz="2000" b="1" dirty="0"/>
              <a:t>ASESOR:</a:t>
            </a:r>
          </a:p>
        </p:txBody>
      </p:sp>
      <p:sp>
        <p:nvSpPr>
          <p:cNvPr id="12" name="CuadroTexto 11">
            <a:extLst>
              <a:ext uri="{FF2B5EF4-FFF2-40B4-BE49-F238E27FC236}">
                <a16:creationId xmlns:a16="http://schemas.microsoft.com/office/drawing/2014/main" id="{0C65263F-135A-FA30-313B-29D4DE61805D}"/>
              </a:ext>
            </a:extLst>
          </p:cNvPr>
          <p:cNvSpPr txBox="1"/>
          <p:nvPr/>
        </p:nvSpPr>
        <p:spPr>
          <a:xfrm>
            <a:off x="2579298" y="5374257"/>
            <a:ext cx="3835345" cy="369332"/>
          </a:xfrm>
          <a:prstGeom prst="rect">
            <a:avLst/>
          </a:prstGeom>
          <a:noFill/>
        </p:spPr>
        <p:txBody>
          <a:bodyPr wrap="none" rtlCol="0">
            <a:spAutoFit/>
          </a:bodyPr>
          <a:lstStyle/>
          <a:p>
            <a:r>
              <a:rPr lang="es-PE" dirty="0">
                <a:latin typeface="Times New Roman" panose="02020603050405020304" pitchFamily="18" charset="0"/>
                <a:cs typeface="Times New Roman" panose="02020603050405020304" pitchFamily="18" charset="0"/>
              </a:rPr>
              <a:t>ING. VILLEGAS CUBAS, Juan Elías</a:t>
            </a:r>
          </a:p>
        </p:txBody>
      </p:sp>
    </p:spTree>
    <p:extLst>
      <p:ext uri="{BB962C8B-B14F-4D97-AF65-F5344CB8AC3E}">
        <p14:creationId xmlns:p14="http://schemas.microsoft.com/office/powerpoint/2010/main" val="2104917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4473357" y="1787425"/>
            <a:ext cx="3531095"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04</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PROPUESTA</a:t>
            </a:r>
          </a:p>
        </p:txBody>
      </p:sp>
    </p:spTree>
    <p:extLst>
      <p:ext uri="{BB962C8B-B14F-4D97-AF65-F5344CB8AC3E}">
        <p14:creationId xmlns:p14="http://schemas.microsoft.com/office/powerpoint/2010/main" val="285520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217047" y="400820"/>
            <a:ext cx="407720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DESARROLLO DEL PROYECTO</a:t>
            </a:r>
          </a:p>
        </p:txBody>
      </p:sp>
      <p:sp>
        <p:nvSpPr>
          <p:cNvPr id="10" name="CuadroTexto 9">
            <a:extLst>
              <a:ext uri="{FF2B5EF4-FFF2-40B4-BE49-F238E27FC236}">
                <a16:creationId xmlns:a16="http://schemas.microsoft.com/office/drawing/2014/main" id="{95717439-1163-EBDD-08D2-5E7766D7D63A}"/>
              </a:ext>
            </a:extLst>
          </p:cNvPr>
          <p:cNvSpPr txBox="1"/>
          <p:nvPr/>
        </p:nvSpPr>
        <p:spPr>
          <a:xfrm>
            <a:off x="2046914" y="5553512"/>
            <a:ext cx="8868518"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Flujograma elaborado por los autores en base a la propuesta del modelo de predicción</a:t>
            </a:r>
            <a:endParaRPr lang="es-PE" dirty="0">
              <a:latin typeface="Times New Roman" panose="02020603050405020304" pitchFamily="18" charset="0"/>
              <a:cs typeface="Times New Roman" panose="02020603050405020304" pitchFamily="18" charset="0"/>
            </a:endParaRPr>
          </a:p>
        </p:txBody>
      </p:sp>
      <p:pic>
        <p:nvPicPr>
          <p:cNvPr id="4" name="Imagen 3" descr="Diagrama&#10;&#10;Descripción generada automáticamente">
            <a:extLst>
              <a:ext uri="{FF2B5EF4-FFF2-40B4-BE49-F238E27FC236}">
                <a16:creationId xmlns:a16="http://schemas.microsoft.com/office/drawing/2014/main" id="{EDFAD235-8B12-E0B1-76D6-EF2F1600564E}"/>
              </a:ext>
            </a:extLst>
          </p:cNvPr>
          <p:cNvPicPr>
            <a:picLocks noChangeAspect="1"/>
          </p:cNvPicPr>
          <p:nvPr/>
        </p:nvPicPr>
        <p:blipFill>
          <a:blip r:embed="rId2"/>
          <a:stretch>
            <a:fillRect/>
          </a:stretch>
        </p:blipFill>
        <p:spPr>
          <a:xfrm>
            <a:off x="0" y="1599618"/>
            <a:ext cx="12192000" cy="3658763"/>
          </a:xfrm>
          <a:prstGeom prst="rect">
            <a:avLst/>
          </a:prstGeom>
        </p:spPr>
      </p:pic>
    </p:spTree>
    <p:extLst>
      <p:ext uri="{BB962C8B-B14F-4D97-AF65-F5344CB8AC3E}">
        <p14:creationId xmlns:p14="http://schemas.microsoft.com/office/powerpoint/2010/main" val="2885285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49FFC-035D-C79B-2ADB-38499254EDE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6422DA04-4C2A-ACBA-2AC0-CFEB21891FAD}"/>
              </a:ext>
            </a:extLst>
          </p:cNvPr>
          <p:cNvSpPr txBox="1"/>
          <p:nvPr/>
        </p:nvSpPr>
        <p:spPr>
          <a:xfrm>
            <a:off x="144229" y="549042"/>
            <a:ext cx="73883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HERRAMIENTAS PARA EL DESARROLLO DEL PROYECTO</a:t>
            </a:r>
          </a:p>
        </p:txBody>
      </p:sp>
      <p:sp>
        <p:nvSpPr>
          <p:cNvPr id="10" name="CuadroTexto 9">
            <a:extLst>
              <a:ext uri="{FF2B5EF4-FFF2-40B4-BE49-F238E27FC236}">
                <a16:creationId xmlns:a16="http://schemas.microsoft.com/office/drawing/2014/main" id="{8FFFEF28-1277-3C1D-68F6-FB3BAD94726A}"/>
              </a:ext>
            </a:extLst>
          </p:cNvPr>
          <p:cNvSpPr txBox="1"/>
          <p:nvPr/>
        </p:nvSpPr>
        <p:spPr>
          <a:xfrm>
            <a:off x="3197500" y="6306779"/>
            <a:ext cx="6439583"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Flujo elaborado por los autores de los recursos utilizados en el sistema inteligente</a:t>
            </a:r>
            <a:endParaRPr lang="es-PE" sz="1400" dirty="0">
              <a:latin typeface="Times New Roman" panose="02020603050405020304" pitchFamily="18" charset="0"/>
              <a:cs typeface="Times New Roman" panose="02020603050405020304" pitchFamily="18" charset="0"/>
            </a:endParaRPr>
          </a:p>
        </p:txBody>
      </p:sp>
      <p:cxnSp>
        <p:nvCxnSpPr>
          <p:cNvPr id="21" name="Conector recto de flecha 20">
            <a:extLst>
              <a:ext uri="{FF2B5EF4-FFF2-40B4-BE49-F238E27FC236}">
                <a16:creationId xmlns:a16="http://schemas.microsoft.com/office/drawing/2014/main" id="{78ADA8B2-6CAB-F54E-E0EF-D243351BCDF4}"/>
              </a:ext>
            </a:extLst>
          </p:cNvPr>
          <p:cNvCxnSpPr>
            <a:cxnSpLocks/>
          </p:cNvCxnSpPr>
          <p:nvPr/>
        </p:nvCxnSpPr>
        <p:spPr>
          <a:xfrm>
            <a:off x="2134568"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4" name="Grupo 33">
            <a:extLst>
              <a:ext uri="{FF2B5EF4-FFF2-40B4-BE49-F238E27FC236}">
                <a16:creationId xmlns:a16="http://schemas.microsoft.com/office/drawing/2014/main" id="{B6E8E295-09F6-9067-30B2-43D25FA88E6B}"/>
              </a:ext>
            </a:extLst>
          </p:cNvPr>
          <p:cNvGrpSpPr/>
          <p:nvPr/>
        </p:nvGrpSpPr>
        <p:grpSpPr>
          <a:xfrm>
            <a:off x="1011961" y="2937650"/>
            <a:ext cx="1265090" cy="959845"/>
            <a:chOff x="668298" y="2114716"/>
            <a:chExt cx="1265090" cy="959845"/>
          </a:xfrm>
        </p:grpSpPr>
        <p:pic>
          <p:nvPicPr>
            <p:cNvPr id="26" name="Imagen 25" descr="Imagen que contiene tarjeta de presentación&#10;&#10;Descripción generada automáticamente">
              <a:extLst>
                <a:ext uri="{FF2B5EF4-FFF2-40B4-BE49-F238E27FC236}">
                  <a16:creationId xmlns:a16="http://schemas.microsoft.com/office/drawing/2014/main" id="{F0870BC5-D8B4-3670-0512-7FF12B0CB810}"/>
                </a:ext>
              </a:extLst>
            </p:cNvPr>
            <p:cNvPicPr>
              <a:picLocks noChangeAspect="1"/>
            </p:cNvPicPr>
            <p:nvPr/>
          </p:nvPicPr>
          <p:blipFill>
            <a:blip r:embed="rId2"/>
            <a:stretch>
              <a:fillRect/>
            </a:stretch>
          </p:blipFill>
          <p:spPr>
            <a:xfrm>
              <a:off x="968829" y="2283538"/>
              <a:ext cx="664028" cy="664028"/>
            </a:xfrm>
            <a:prstGeom prst="rect">
              <a:avLst/>
            </a:prstGeom>
          </p:spPr>
        </p:pic>
        <p:sp>
          <p:nvSpPr>
            <p:cNvPr id="27" name="CuadroTexto 26">
              <a:extLst>
                <a:ext uri="{FF2B5EF4-FFF2-40B4-BE49-F238E27FC236}">
                  <a16:creationId xmlns:a16="http://schemas.microsoft.com/office/drawing/2014/main" id="{006F7821-3B17-23BE-D065-E4BF5554761D}"/>
                </a:ext>
              </a:extLst>
            </p:cNvPr>
            <p:cNvSpPr txBox="1"/>
            <p:nvPr/>
          </p:nvSpPr>
          <p:spPr>
            <a:xfrm>
              <a:off x="865371" y="2114716"/>
              <a:ext cx="870944" cy="276999"/>
            </a:xfrm>
            <a:prstGeom prst="rect">
              <a:avLst/>
            </a:prstGeom>
            <a:noFill/>
          </p:spPr>
          <p:txBody>
            <a:bodyPr wrap="none" rtlCol="0">
              <a:spAutoFit/>
            </a:bodyPr>
            <a:lstStyle/>
            <a:p>
              <a:r>
                <a:rPr lang="es-PE" sz="1200" b="1" dirty="0"/>
                <a:t>Windows</a:t>
              </a:r>
              <a:endParaRPr lang="es-ES" b="1" dirty="0"/>
            </a:p>
          </p:txBody>
        </p:sp>
        <p:sp>
          <p:nvSpPr>
            <p:cNvPr id="28" name="CuadroTexto 27">
              <a:extLst>
                <a:ext uri="{FF2B5EF4-FFF2-40B4-BE49-F238E27FC236}">
                  <a16:creationId xmlns:a16="http://schemas.microsoft.com/office/drawing/2014/main" id="{E8B8FFE2-6C2B-264D-1502-CCCE3B9B130C}"/>
                </a:ext>
              </a:extLst>
            </p:cNvPr>
            <p:cNvSpPr txBox="1"/>
            <p:nvPr/>
          </p:nvSpPr>
          <p:spPr>
            <a:xfrm>
              <a:off x="668298" y="2828340"/>
              <a:ext cx="1265090" cy="246221"/>
            </a:xfrm>
            <a:prstGeom prst="rect">
              <a:avLst/>
            </a:prstGeom>
            <a:noFill/>
          </p:spPr>
          <p:txBody>
            <a:bodyPr wrap="none" rtlCol="0">
              <a:spAutoFit/>
            </a:bodyPr>
            <a:lstStyle/>
            <a:p>
              <a:r>
                <a:rPr lang="es-PE" sz="1000" dirty="0"/>
                <a:t>Sistema Operativo</a:t>
              </a:r>
              <a:endParaRPr lang="es-ES" sz="1000" dirty="0"/>
            </a:p>
          </p:txBody>
        </p:sp>
      </p:grpSp>
      <p:grpSp>
        <p:nvGrpSpPr>
          <p:cNvPr id="33" name="Grupo 32">
            <a:extLst>
              <a:ext uri="{FF2B5EF4-FFF2-40B4-BE49-F238E27FC236}">
                <a16:creationId xmlns:a16="http://schemas.microsoft.com/office/drawing/2014/main" id="{6F9F3B4E-5626-C029-4558-08F765268263}"/>
              </a:ext>
            </a:extLst>
          </p:cNvPr>
          <p:cNvGrpSpPr/>
          <p:nvPr/>
        </p:nvGrpSpPr>
        <p:grpSpPr>
          <a:xfrm>
            <a:off x="2755938" y="2891256"/>
            <a:ext cx="934871" cy="1094460"/>
            <a:chOff x="2153754" y="1976216"/>
            <a:chExt cx="934871" cy="1094460"/>
          </a:xfrm>
        </p:grpSpPr>
        <p:pic>
          <p:nvPicPr>
            <p:cNvPr id="30" name="Imagen 29" descr="Icono&#10;&#10;Descripción generada automáticamente">
              <a:extLst>
                <a:ext uri="{FF2B5EF4-FFF2-40B4-BE49-F238E27FC236}">
                  <a16:creationId xmlns:a16="http://schemas.microsoft.com/office/drawing/2014/main" id="{E9F3E86C-5133-291C-D38D-2CFE812E3E13}"/>
                </a:ext>
              </a:extLst>
            </p:cNvPr>
            <p:cNvPicPr>
              <a:picLocks noChangeAspect="1"/>
            </p:cNvPicPr>
            <p:nvPr/>
          </p:nvPicPr>
          <p:blipFill>
            <a:blip r:embed="rId3"/>
            <a:stretch>
              <a:fillRect/>
            </a:stretch>
          </p:blipFill>
          <p:spPr>
            <a:xfrm>
              <a:off x="2310505" y="2259305"/>
              <a:ext cx="621370" cy="621370"/>
            </a:xfrm>
            <a:prstGeom prst="rect">
              <a:avLst/>
            </a:prstGeom>
          </p:spPr>
        </p:pic>
        <p:sp>
          <p:nvSpPr>
            <p:cNvPr id="31" name="CuadroTexto 30">
              <a:extLst>
                <a:ext uri="{FF2B5EF4-FFF2-40B4-BE49-F238E27FC236}">
                  <a16:creationId xmlns:a16="http://schemas.microsoft.com/office/drawing/2014/main" id="{9C70956C-9865-3A92-FEA0-756500F8AB65}"/>
                </a:ext>
              </a:extLst>
            </p:cNvPr>
            <p:cNvSpPr txBox="1"/>
            <p:nvPr/>
          </p:nvSpPr>
          <p:spPr>
            <a:xfrm>
              <a:off x="2153754" y="1976216"/>
              <a:ext cx="934871" cy="276999"/>
            </a:xfrm>
            <a:prstGeom prst="rect">
              <a:avLst/>
            </a:prstGeom>
            <a:noFill/>
          </p:spPr>
          <p:txBody>
            <a:bodyPr wrap="none" rtlCol="0">
              <a:spAutoFit/>
            </a:bodyPr>
            <a:lstStyle/>
            <a:p>
              <a:r>
                <a:rPr lang="es-PE" sz="1200" b="1" dirty="0"/>
                <a:t>Anaconda</a:t>
              </a:r>
              <a:endParaRPr lang="es-ES" b="1" dirty="0"/>
            </a:p>
          </p:txBody>
        </p:sp>
        <p:sp>
          <p:nvSpPr>
            <p:cNvPr id="32" name="CuadroTexto 31">
              <a:extLst>
                <a:ext uri="{FF2B5EF4-FFF2-40B4-BE49-F238E27FC236}">
                  <a16:creationId xmlns:a16="http://schemas.microsoft.com/office/drawing/2014/main" id="{30157C9F-4A40-6E4D-FDE2-9C482F20B535}"/>
                </a:ext>
              </a:extLst>
            </p:cNvPr>
            <p:cNvSpPr txBox="1"/>
            <p:nvPr/>
          </p:nvSpPr>
          <p:spPr>
            <a:xfrm>
              <a:off x="2218674" y="2824455"/>
              <a:ext cx="805029" cy="246221"/>
            </a:xfrm>
            <a:prstGeom prst="rect">
              <a:avLst/>
            </a:prstGeom>
            <a:noFill/>
          </p:spPr>
          <p:txBody>
            <a:bodyPr wrap="none" rtlCol="0">
              <a:spAutoFit/>
            </a:bodyPr>
            <a:lstStyle/>
            <a:p>
              <a:r>
                <a:rPr lang="es-PE" sz="1000" dirty="0"/>
                <a:t>Desarrollo</a:t>
              </a:r>
              <a:endParaRPr lang="es-ES" sz="1000" dirty="0"/>
            </a:p>
          </p:txBody>
        </p:sp>
      </p:grpSp>
      <p:grpSp>
        <p:nvGrpSpPr>
          <p:cNvPr id="46" name="Grupo 45">
            <a:extLst>
              <a:ext uri="{FF2B5EF4-FFF2-40B4-BE49-F238E27FC236}">
                <a16:creationId xmlns:a16="http://schemas.microsoft.com/office/drawing/2014/main" id="{08428AD7-74AC-0059-092F-AE3C7489F20F}"/>
              </a:ext>
            </a:extLst>
          </p:cNvPr>
          <p:cNvGrpSpPr/>
          <p:nvPr/>
        </p:nvGrpSpPr>
        <p:grpSpPr>
          <a:xfrm>
            <a:off x="8642008" y="2209264"/>
            <a:ext cx="1373837" cy="1179957"/>
            <a:chOff x="6411332" y="1440756"/>
            <a:chExt cx="1297150" cy="1102269"/>
          </a:xfrm>
        </p:grpSpPr>
        <p:pic>
          <p:nvPicPr>
            <p:cNvPr id="36" name="Imagen 35" descr="Icono&#10;&#10;Descripción generada automáticamente">
              <a:extLst>
                <a:ext uri="{FF2B5EF4-FFF2-40B4-BE49-F238E27FC236}">
                  <a16:creationId xmlns:a16="http://schemas.microsoft.com/office/drawing/2014/main" id="{16E168F7-1D54-5861-7142-6D12C752269A}"/>
                </a:ext>
              </a:extLst>
            </p:cNvPr>
            <p:cNvPicPr>
              <a:picLocks noChangeAspect="1"/>
            </p:cNvPicPr>
            <p:nvPr/>
          </p:nvPicPr>
          <p:blipFill>
            <a:blip r:embed="rId4"/>
            <a:stretch>
              <a:fillRect/>
            </a:stretch>
          </p:blipFill>
          <p:spPr>
            <a:xfrm>
              <a:off x="6739605" y="1902421"/>
              <a:ext cx="640604" cy="640604"/>
            </a:xfrm>
            <a:prstGeom prst="rect">
              <a:avLst/>
            </a:prstGeom>
          </p:spPr>
        </p:pic>
        <p:sp>
          <p:nvSpPr>
            <p:cNvPr id="37" name="CuadroTexto 36">
              <a:extLst>
                <a:ext uri="{FF2B5EF4-FFF2-40B4-BE49-F238E27FC236}">
                  <a16:creationId xmlns:a16="http://schemas.microsoft.com/office/drawing/2014/main" id="{4C0B0F9E-DB48-1CDB-68F5-0CA3EDCF1F50}"/>
                </a:ext>
              </a:extLst>
            </p:cNvPr>
            <p:cNvSpPr txBox="1"/>
            <p:nvPr/>
          </p:nvSpPr>
          <p:spPr>
            <a:xfrm>
              <a:off x="6411332" y="1440756"/>
              <a:ext cx="1297150" cy="461665"/>
            </a:xfrm>
            <a:prstGeom prst="rect">
              <a:avLst/>
            </a:prstGeom>
            <a:noFill/>
          </p:spPr>
          <p:txBody>
            <a:bodyPr wrap="none" rtlCol="0">
              <a:spAutoFit/>
            </a:bodyPr>
            <a:lstStyle/>
            <a:p>
              <a:pPr algn="ctr"/>
              <a:r>
                <a:rPr lang="es-PE" sz="1200" b="1" dirty="0"/>
                <a:t>Firebase </a:t>
              </a:r>
            </a:p>
            <a:p>
              <a:pPr algn="ctr"/>
              <a:r>
                <a:rPr lang="es-PE" sz="1200" b="1" dirty="0"/>
                <a:t>Authentication</a:t>
              </a:r>
              <a:endParaRPr lang="es-ES" b="1" dirty="0"/>
            </a:p>
          </p:txBody>
        </p:sp>
      </p:grpSp>
      <p:grpSp>
        <p:nvGrpSpPr>
          <p:cNvPr id="49" name="Grupo 48">
            <a:extLst>
              <a:ext uri="{FF2B5EF4-FFF2-40B4-BE49-F238E27FC236}">
                <a16:creationId xmlns:a16="http://schemas.microsoft.com/office/drawing/2014/main" id="{B1BADBD1-AFD5-2F61-41A2-89A1FA262627}"/>
              </a:ext>
            </a:extLst>
          </p:cNvPr>
          <p:cNvGrpSpPr/>
          <p:nvPr/>
        </p:nvGrpSpPr>
        <p:grpSpPr>
          <a:xfrm>
            <a:off x="5413051" y="1784780"/>
            <a:ext cx="1016432" cy="3783404"/>
            <a:chOff x="4110034" y="1763922"/>
            <a:chExt cx="1016432" cy="3783404"/>
          </a:xfrm>
        </p:grpSpPr>
        <p:grpSp>
          <p:nvGrpSpPr>
            <p:cNvPr id="24" name="Grupo 23">
              <a:extLst>
                <a:ext uri="{FF2B5EF4-FFF2-40B4-BE49-F238E27FC236}">
                  <a16:creationId xmlns:a16="http://schemas.microsoft.com/office/drawing/2014/main" id="{AF31D1D5-5BB6-A15A-7BC4-67FA702F28C5}"/>
                </a:ext>
              </a:extLst>
            </p:cNvPr>
            <p:cNvGrpSpPr/>
            <p:nvPr/>
          </p:nvGrpSpPr>
          <p:grpSpPr>
            <a:xfrm>
              <a:off x="4206838" y="1763922"/>
              <a:ext cx="712054" cy="779103"/>
              <a:chOff x="959785" y="2821347"/>
              <a:chExt cx="712054" cy="779103"/>
            </a:xfrm>
          </p:grpSpPr>
          <p:pic>
            <p:nvPicPr>
              <p:cNvPr id="11" name="Gráfico 10">
                <a:extLst>
                  <a:ext uri="{FF2B5EF4-FFF2-40B4-BE49-F238E27FC236}">
                    <a16:creationId xmlns:a16="http://schemas.microsoft.com/office/drawing/2014/main" id="{D4A56704-3D83-96CF-FA93-6421E45283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8638" y="3098346"/>
                <a:ext cx="502104" cy="502104"/>
              </a:xfrm>
              <a:prstGeom prst="rect">
                <a:avLst/>
              </a:prstGeom>
            </p:spPr>
          </p:pic>
          <p:sp>
            <p:nvSpPr>
              <p:cNvPr id="12" name="CuadroTexto 11">
                <a:extLst>
                  <a:ext uri="{FF2B5EF4-FFF2-40B4-BE49-F238E27FC236}">
                    <a16:creationId xmlns:a16="http://schemas.microsoft.com/office/drawing/2014/main" id="{E11AA0C1-D776-0A21-1CAA-16AE6AF21BC5}"/>
                  </a:ext>
                </a:extLst>
              </p:cNvPr>
              <p:cNvSpPr txBox="1"/>
              <p:nvPr/>
            </p:nvSpPr>
            <p:spPr>
              <a:xfrm>
                <a:off x="959785" y="2821347"/>
                <a:ext cx="712054" cy="276999"/>
              </a:xfrm>
              <a:prstGeom prst="rect">
                <a:avLst/>
              </a:prstGeom>
              <a:noFill/>
            </p:spPr>
            <p:txBody>
              <a:bodyPr wrap="none" rtlCol="0">
                <a:spAutoFit/>
              </a:bodyPr>
              <a:lstStyle/>
              <a:p>
                <a:r>
                  <a:rPr lang="es-PE" sz="1200" b="1" dirty="0"/>
                  <a:t>Python</a:t>
                </a:r>
                <a:endParaRPr lang="es-ES" b="1" dirty="0"/>
              </a:p>
            </p:txBody>
          </p:sp>
        </p:grpSp>
        <p:grpSp>
          <p:nvGrpSpPr>
            <p:cNvPr id="23" name="Grupo 22">
              <a:extLst>
                <a:ext uri="{FF2B5EF4-FFF2-40B4-BE49-F238E27FC236}">
                  <a16:creationId xmlns:a16="http://schemas.microsoft.com/office/drawing/2014/main" id="{6FD085E1-8909-A37E-46ED-A5DC315ED5A1}"/>
                </a:ext>
              </a:extLst>
            </p:cNvPr>
            <p:cNvGrpSpPr/>
            <p:nvPr/>
          </p:nvGrpSpPr>
          <p:grpSpPr>
            <a:xfrm>
              <a:off x="4231435" y="2639886"/>
              <a:ext cx="729815" cy="789114"/>
              <a:chOff x="2157620" y="2790244"/>
              <a:chExt cx="729815" cy="789114"/>
            </a:xfrm>
          </p:grpSpPr>
          <p:pic>
            <p:nvPicPr>
              <p:cNvPr id="17" name="Imagen 16" descr="Dibujo con letras blancas&#10;&#10;Descripción generada automáticamente con confianza media">
                <a:extLst>
                  <a:ext uri="{FF2B5EF4-FFF2-40B4-BE49-F238E27FC236}">
                    <a16:creationId xmlns:a16="http://schemas.microsoft.com/office/drawing/2014/main" id="{B4374C0F-01B2-434C-4ECE-23D6BBFCC2E5}"/>
                  </a:ext>
                </a:extLst>
              </p:cNvPr>
              <p:cNvPicPr>
                <a:picLocks noChangeAspect="1"/>
              </p:cNvPicPr>
              <p:nvPr/>
            </p:nvPicPr>
            <p:blipFill>
              <a:blip r:embed="rId7"/>
              <a:stretch>
                <a:fillRect/>
              </a:stretch>
            </p:blipFill>
            <p:spPr>
              <a:xfrm>
                <a:off x="2280547" y="3119437"/>
                <a:ext cx="459921" cy="459921"/>
              </a:xfrm>
              <a:prstGeom prst="rect">
                <a:avLst/>
              </a:prstGeom>
            </p:spPr>
          </p:pic>
          <p:sp>
            <p:nvSpPr>
              <p:cNvPr id="18" name="CuadroTexto 17">
                <a:extLst>
                  <a:ext uri="{FF2B5EF4-FFF2-40B4-BE49-F238E27FC236}">
                    <a16:creationId xmlns:a16="http://schemas.microsoft.com/office/drawing/2014/main" id="{59B017B4-DE8D-9889-6185-249A2B2CCA2E}"/>
                  </a:ext>
                </a:extLst>
              </p:cNvPr>
              <p:cNvSpPr txBox="1"/>
              <p:nvPr/>
            </p:nvSpPr>
            <p:spPr>
              <a:xfrm>
                <a:off x="2157620" y="2790244"/>
                <a:ext cx="729815" cy="276999"/>
              </a:xfrm>
              <a:prstGeom prst="rect">
                <a:avLst/>
              </a:prstGeom>
              <a:noFill/>
            </p:spPr>
            <p:txBody>
              <a:bodyPr wrap="none" rtlCol="0">
                <a:spAutoFit/>
              </a:bodyPr>
              <a:lstStyle/>
              <a:p>
                <a:r>
                  <a:rPr lang="es-PE" sz="1200" b="1" dirty="0"/>
                  <a:t>Django</a:t>
                </a:r>
                <a:endParaRPr lang="es-ES" b="1" dirty="0"/>
              </a:p>
            </p:txBody>
          </p:sp>
        </p:grpSp>
        <p:grpSp>
          <p:nvGrpSpPr>
            <p:cNvPr id="41" name="Grupo 40">
              <a:extLst>
                <a:ext uri="{FF2B5EF4-FFF2-40B4-BE49-F238E27FC236}">
                  <a16:creationId xmlns:a16="http://schemas.microsoft.com/office/drawing/2014/main" id="{52F3710F-C20B-3990-A335-ABD9142FCAE1}"/>
                </a:ext>
              </a:extLst>
            </p:cNvPr>
            <p:cNvGrpSpPr/>
            <p:nvPr/>
          </p:nvGrpSpPr>
          <p:grpSpPr>
            <a:xfrm>
              <a:off x="4269909" y="3634429"/>
              <a:ext cx="628826" cy="830380"/>
              <a:chOff x="4282006" y="4296500"/>
              <a:chExt cx="628826" cy="830380"/>
            </a:xfrm>
          </p:grpSpPr>
          <p:pic>
            <p:nvPicPr>
              <p:cNvPr id="39" name="Imagen 38" descr="Logotipo&#10;&#10;Descripción generada automáticamente">
                <a:extLst>
                  <a:ext uri="{FF2B5EF4-FFF2-40B4-BE49-F238E27FC236}">
                    <a16:creationId xmlns:a16="http://schemas.microsoft.com/office/drawing/2014/main" id="{B3A32712-EDE5-BB44-B680-17AB7430C7E7}"/>
                  </a:ext>
                </a:extLst>
              </p:cNvPr>
              <p:cNvPicPr>
                <a:picLocks noChangeAspect="1"/>
              </p:cNvPicPr>
              <p:nvPr/>
            </p:nvPicPr>
            <p:blipFill>
              <a:blip r:embed="rId8"/>
              <a:stretch>
                <a:fillRect/>
              </a:stretch>
            </p:blipFill>
            <p:spPr>
              <a:xfrm>
                <a:off x="4354362" y="4611003"/>
                <a:ext cx="515877" cy="515877"/>
              </a:xfrm>
              <a:prstGeom prst="rect">
                <a:avLst/>
              </a:prstGeom>
            </p:spPr>
          </p:pic>
          <p:sp>
            <p:nvSpPr>
              <p:cNvPr id="40" name="CuadroTexto 39">
                <a:extLst>
                  <a:ext uri="{FF2B5EF4-FFF2-40B4-BE49-F238E27FC236}">
                    <a16:creationId xmlns:a16="http://schemas.microsoft.com/office/drawing/2014/main" id="{2E32F743-6E59-7DCE-094D-9CB0090D6155}"/>
                  </a:ext>
                </a:extLst>
              </p:cNvPr>
              <p:cNvSpPr txBox="1"/>
              <p:nvPr/>
            </p:nvSpPr>
            <p:spPr>
              <a:xfrm>
                <a:off x="4282006" y="4296500"/>
                <a:ext cx="628826" cy="276999"/>
              </a:xfrm>
              <a:prstGeom prst="rect">
                <a:avLst/>
              </a:prstGeom>
              <a:noFill/>
            </p:spPr>
            <p:txBody>
              <a:bodyPr wrap="none" rtlCol="0">
                <a:spAutoFit/>
              </a:bodyPr>
              <a:lstStyle/>
              <a:p>
                <a:r>
                  <a:rPr lang="es-PE" sz="1200" b="1" dirty="0"/>
                  <a:t>Keras</a:t>
                </a:r>
                <a:endParaRPr lang="es-ES" b="1" dirty="0"/>
              </a:p>
            </p:txBody>
          </p:sp>
        </p:grpSp>
        <p:grpSp>
          <p:nvGrpSpPr>
            <p:cNvPr id="45" name="Grupo 44">
              <a:extLst>
                <a:ext uri="{FF2B5EF4-FFF2-40B4-BE49-F238E27FC236}">
                  <a16:creationId xmlns:a16="http://schemas.microsoft.com/office/drawing/2014/main" id="{0F116A28-0513-24B6-27E7-80E3F4FF69CA}"/>
                </a:ext>
              </a:extLst>
            </p:cNvPr>
            <p:cNvGrpSpPr/>
            <p:nvPr/>
          </p:nvGrpSpPr>
          <p:grpSpPr>
            <a:xfrm>
              <a:off x="4110034" y="4680927"/>
              <a:ext cx="1016432" cy="866399"/>
              <a:chOff x="4110034" y="4680927"/>
              <a:chExt cx="1016432" cy="866399"/>
            </a:xfrm>
          </p:grpSpPr>
          <p:pic>
            <p:nvPicPr>
              <p:cNvPr id="43" name="Imagen 42" descr="Logotipo&#10;&#10;Descripción generada automáticamente">
                <a:extLst>
                  <a:ext uri="{FF2B5EF4-FFF2-40B4-BE49-F238E27FC236}">
                    <a16:creationId xmlns:a16="http://schemas.microsoft.com/office/drawing/2014/main" id="{8F2E4155-6ED2-4361-2D2B-68AF3029D0AE}"/>
                  </a:ext>
                </a:extLst>
              </p:cNvPr>
              <p:cNvPicPr>
                <a:picLocks noChangeAspect="1"/>
              </p:cNvPicPr>
              <p:nvPr/>
            </p:nvPicPr>
            <p:blipFill>
              <a:blip r:embed="rId9"/>
              <a:stretch>
                <a:fillRect/>
              </a:stretch>
            </p:blipFill>
            <p:spPr>
              <a:xfrm>
                <a:off x="4337766" y="4986357"/>
                <a:ext cx="560969" cy="560969"/>
              </a:xfrm>
              <a:prstGeom prst="rect">
                <a:avLst/>
              </a:prstGeom>
            </p:spPr>
          </p:pic>
          <p:sp>
            <p:nvSpPr>
              <p:cNvPr id="44" name="CuadroTexto 43">
                <a:extLst>
                  <a:ext uri="{FF2B5EF4-FFF2-40B4-BE49-F238E27FC236}">
                    <a16:creationId xmlns:a16="http://schemas.microsoft.com/office/drawing/2014/main" id="{15D5A6EF-0DCF-1B9F-D21E-E3C502421383}"/>
                  </a:ext>
                </a:extLst>
              </p:cNvPr>
              <p:cNvSpPr txBox="1"/>
              <p:nvPr/>
            </p:nvSpPr>
            <p:spPr>
              <a:xfrm>
                <a:off x="4110034" y="4680927"/>
                <a:ext cx="1016432" cy="276999"/>
              </a:xfrm>
              <a:prstGeom prst="rect">
                <a:avLst/>
              </a:prstGeom>
              <a:noFill/>
            </p:spPr>
            <p:txBody>
              <a:bodyPr wrap="none" rtlCol="0">
                <a:spAutoFit/>
              </a:bodyPr>
              <a:lstStyle/>
              <a:p>
                <a:r>
                  <a:rPr lang="es-PE" sz="1200" b="1" dirty="0"/>
                  <a:t>Tensorflow</a:t>
                </a:r>
                <a:endParaRPr lang="es-ES" b="1" dirty="0"/>
              </a:p>
            </p:txBody>
          </p:sp>
        </p:grpSp>
      </p:grpSp>
      <p:cxnSp>
        <p:nvCxnSpPr>
          <p:cNvPr id="47" name="Conector recto de flecha 46">
            <a:extLst>
              <a:ext uri="{FF2B5EF4-FFF2-40B4-BE49-F238E27FC236}">
                <a16:creationId xmlns:a16="http://schemas.microsoft.com/office/drawing/2014/main" id="{637C5FD2-77B9-24D1-CFCB-E0B2339CAC44}"/>
              </a:ext>
            </a:extLst>
          </p:cNvPr>
          <p:cNvCxnSpPr>
            <a:cxnSpLocks/>
          </p:cNvCxnSpPr>
          <p:nvPr/>
        </p:nvCxnSpPr>
        <p:spPr>
          <a:xfrm>
            <a:off x="3870840"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ángulo 47">
            <a:extLst>
              <a:ext uri="{FF2B5EF4-FFF2-40B4-BE49-F238E27FC236}">
                <a16:creationId xmlns:a16="http://schemas.microsoft.com/office/drawing/2014/main" id="{807BC917-228F-7279-16FF-693673951F3C}"/>
              </a:ext>
            </a:extLst>
          </p:cNvPr>
          <p:cNvSpPr/>
          <p:nvPr/>
        </p:nvSpPr>
        <p:spPr>
          <a:xfrm>
            <a:off x="4784376"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50" name="Conector recto de flecha 49">
            <a:extLst>
              <a:ext uri="{FF2B5EF4-FFF2-40B4-BE49-F238E27FC236}">
                <a16:creationId xmlns:a16="http://schemas.microsoft.com/office/drawing/2014/main" id="{ABFA6148-3746-AE2F-4F44-91DFF0C43036}"/>
              </a:ext>
            </a:extLst>
          </p:cNvPr>
          <p:cNvCxnSpPr>
            <a:cxnSpLocks/>
          </p:cNvCxnSpPr>
          <p:nvPr/>
        </p:nvCxnSpPr>
        <p:spPr>
          <a:xfrm>
            <a:off x="7303570" y="3438486"/>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4" name="Grupo 53">
            <a:extLst>
              <a:ext uri="{FF2B5EF4-FFF2-40B4-BE49-F238E27FC236}">
                <a16:creationId xmlns:a16="http://schemas.microsoft.com/office/drawing/2014/main" id="{CDF0A71F-1CDA-FC03-9E55-AD93DA3EFB47}"/>
              </a:ext>
            </a:extLst>
          </p:cNvPr>
          <p:cNvGrpSpPr/>
          <p:nvPr/>
        </p:nvGrpSpPr>
        <p:grpSpPr>
          <a:xfrm>
            <a:off x="8596209" y="3925562"/>
            <a:ext cx="1491536" cy="1351426"/>
            <a:chOff x="8776318" y="3495929"/>
            <a:chExt cx="1045317" cy="1024595"/>
          </a:xfrm>
        </p:grpSpPr>
        <p:pic>
          <p:nvPicPr>
            <p:cNvPr id="52" name="Imagen 51" descr="Logotipo, nombre de la empresa&#10;&#10;Descripción generada automáticamente">
              <a:extLst>
                <a:ext uri="{FF2B5EF4-FFF2-40B4-BE49-F238E27FC236}">
                  <a16:creationId xmlns:a16="http://schemas.microsoft.com/office/drawing/2014/main" id="{A1FC2C3C-FA5F-7BCD-0A0A-0B6DCFBB1FAF}"/>
                </a:ext>
              </a:extLst>
            </p:cNvPr>
            <p:cNvPicPr>
              <a:picLocks noChangeAspect="1"/>
            </p:cNvPicPr>
            <p:nvPr/>
          </p:nvPicPr>
          <p:blipFill>
            <a:blip r:embed="rId10"/>
            <a:stretch>
              <a:fillRect/>
            </a:stretch>
          </p:blipFill>
          <p:spPr>
            <a:xfrm>
              <a:off x="8776318" y="3735933"/>
              <a:ext cx="1045317" cy="784591"/>
            </a:xfrm>
            <a:prstGeom prst="rect">
              <a:avLst/>
            </a:prstGeom>
          </p:spPr>
        </p:pic>
        <p:sp>
          <p:nvSpPr>
            <p:cNvPr id="53" name="CuadroTexto 52">
              <a:extLst>
                <a:ext uri="{FF2B5EF4-FFF2-40B4-BE49-F238E27FC236}">
                  <a16:creationId xmlns:a16="http://schemas.microsoft.com/office/drawing/2014/main" id="{39AAD5BA-E5D2-6A11-5502-6EBF0C19B7D5}"/>
                </a:ext>
              </a:extLst>
            </p:cNvPr>
            <p:cNvSpPr txBox="1"/>
            <p:nvPr/>
          </p:nvSpPr>
          <p:spPr>
            <a:xfrm>
              <a:off x="8915369" y="3495929"/>
              <a:ext cx="748924" cy="276999"/>
            </a:xfrm>
            <a:prstGeom prst="rect">
              <a:avLst/>
            </a:prstGeom>
            <a:noFill/>
          </p:spPr>
          <p:txBody>
            <a:bodyPr wrap="none" rtlCol="0">
              <a:spAutoFit/>
            </a:bodyPr>
            <a:lstStyle/>
            <a:p>
              <a:pPr algn="ctr"/>
              <a:r>
                <a:rPr lang="es-PE" sz="1200" b="1" dirty="0"/>
                <a:t>MySQL</a:t>
              </a:r>
            </a:p>
          </p:txBody>
        </p:sp>
      </p:grpSp>
      <p:sp>
        <p:nvSpPr>
          <p:cNvPr id="55" name="Rectángulo 54">
            <a:extLst>
              <a:ext uri="{FF2B5EF4-FFF2-40B4-BE49-F238E27FC236}">
                <a16:creationId xmlns:a16="http://schemas.microsoft.com/office/drawing/2014/main" id="{A617F35F-9553-BB89-8115-4F2CDA48E825}"/>
              </a:ext>
            </a:extLst>
          </p:cNvPr>
          <p:cNvSpPr/>
          <p:nvPr/>
        </p:nvSpPr>
        <p:spPr>
          <a:xfrm>
            <a:off x="8208940"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CuadroTexto 55">
            <a:extLst>
              <a:ext uri="{FF2B5EF4-FFF2-40B4-BE49-F238E27FC236}">
                <a16:creationId xmlns:a16="http://schemas.microsoft.com/office/drawing/2014/main" id="{027438BA-5708-A5CC-7904-6E3686EDA37C}"/>
              </a:ext>
            </a:extLst>
          </p:cNvPr>
          <p:cNvSpPr txBox="1"/>
          <p:nvPr/>
        </p:nvSpPr>
        <p:spPr>
          <a:xfrm>
            <a:off x="5357386" y="1031672"/>
            <a:ext cx="1059906" cy="246221"/>
          </a:xfrm>
          <a:prstGeom prst="rect">
            <a:avLst/>
          </a:prstGeom>
          <a:noFill/>
        </p:spPr>
        <p:txBody>
          <a:bodyPr wrap="none" rtlCol="0">
            <a:spAutoFit/>
          </a:bodyPr>
          <a:lstStyle/>
          <a:p>
            <a:r>
              <a:rPr lang="es-PE" sz="1000" dirty="0"/>
              <a:t>Procesamiento</a:t>
            </a:r>
            <a:endParaRPr lang="es-ES" sz="1000" dirty="0"/>
          </a:p>
        </p:txBody>
      </p:sp>
      <p:sp>
        <p:nvSpPr>
          <p:cNvPr id="57" name="CuadroTexto 56">
            <a:extLst>
              <a:ext uri="{FF2B5EF4-FFF2-40B4-BE49-F238E27FC236}">
                <a16:creationId xmlns:a16="http://schemas.microsoft.com/office/drawing/2014/main" id="{2745EAC1-3B5D-E93F-65AC-BD7DE564BDBA}"/>
              </a:ext>
            </a:extLst>
          </p:cNvPr>
          <p:cNvSpPr txBox="1"/>
          <p:nvPr/>
        </p:nvSpPr>
        <p:spPr>
          <a:xfrm>
            <a:off x="8778217" y="1024333"/>
            <a:ext cx="1178528" cy="246221"/>
          </a:xfrm>
          <a:prstGeom prst="rect">
            <a:avLst/>
          </a:prstGeom>
          <a:noFill/>
        </p:spPr>
        <p:txBody>
          <a:bodyPr wrap="none" rtlCol="0">
            <a:spAutoFit/>
          </a:bodyPr>
          <a:lstStyle/>
          <a:p>
            <a:r>
              <a:rPr lang="es-PE" sz="1000" dirty="0"/>
              <a:t>Almacenamiento</a:t>
            </a:r>
            <a:endParaRPr lang="es-ES" sz="1000" dirty="0"/>
          </a:p>
        </p:txBody>
      </p:sp>
    </p:spTree>
    <p:extLst>
      <p:ext uri="{BB962C8B-B14F-4D97-AF65-F5344CB8AC3E}">
        <p14:creationId xmlns:p14="http://schemas.microsoft.com/office/powerpoint/2010/main" val="76182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6EC6-9DF1-8A5C-84AB-FF65DB9A6C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24D6A54-9614-3173-8185-C22547ED2DDD}"/>
              </a:ext>
            </a:extLst>
          </p:cNvPr>
          <p:cNvSpPr txBox="1"/>
          <p:nvPr/>
        </p:nvSpPr>
        <p:spPr>
          <a:xfrm>
            <a:off x="4451492" y="1787425"/>
            <a:ext cx="3574826"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05</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RESULTADOS</a:t>
            </a:r>
          </a:p>
        </p:txBody>
      </p:sp>
    </p:spTree>
    <p:extLst>
      <p:ext uri="{BB962C8B-B14F-4D97-AF65-F5344CB8AC3E}">
        <p14:creationId xmlns:p14="http://schemas.microsoft.com/office/powerpoint/2010/main" val="2498468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20BF6-11D2-F2EC-0B73-F9098DC7E067}"/>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8DF21D8D-F58F-01BB-749C-5E2E0E19B945}"/>
              </a:ext>
            </a:extLst>
          </p:cNvPr>
          <p:cNvSpPr txBox="1"/>
          <p:nvPr/>
        </p:nvSpPr>
        <p:spPr>
          <a:xfrm>
            <a:off x="674247" y="417148"/>
            <a:ext cx="3583738"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ANÁLISIS DE RESULTADOS</a:t>
            </a:r>
          </a:p>
        </p:txBody>
      </p:sp>
      <p:pic>
        <p:nvPicPr>
          <p:cNvPr id="5" name="Imagen 4">
            <a:extLst>
              <a:ext uri="{FF2B5EF4-FFF2-40B4-BE49-F238E27FC236}">
                <a16:creationId xmlns:a16="http://schemas.microsoft.com/office/drawing/2014/main" id="{269AF300-B081-F79B-B245-3CDBD6CE3AA1}"/>
              </a:ext>
            </a:extLst>
          </p:cNvPr>
          <p:cNvPicPr>
            <a:picLocks noChangeAspect="1"/>
          </p:cNvPicPr>
          <p:nvPr/>
        </p:nvPicPr>
        <p:blipFill>
          <a:blip r:embed="rId2"/>
          <a:stretch>
            <a:fillRect/>
          </a:stretch>
        </p:blipFill>
        <p:spPr>
          <a:xfrm>
            <a:off x="2856335" y="1912285"/>
            <a:ext cx="6479326" cy="1117449"/>
          </a:xfrm>
          <a:prstGeom prst="rect">
            <a:avLst/>
          </a:prstGeom>
        </p:spPr>
      </p:pic>
      <p:sp>
        <p:nvSpPr>
          <p:cNvPr id="6" name="CuadroTexto 5">
            <a:extLst>
              <a:ext uri="{FF2B5EF4-FFF2-40B4-BE49-F238E27FC236}">
                <a16:creationId xmlns:a16="http://schemas.microsoft.com/office/drawing/2014/main" id="{6D183CB2-DCCC-71C7-FB81-AACC4163F0B0}"/>
              </a:ext>
            </a:extLst>
          </p:cNvPr>
          <p:cNvSpPr txBox="1"/>
          <p:nvPr/>
        </p:nvSpPr>
        <p:spPr>
          <a:xfrm>
            <a:off x="1997221" y="2991737"/>
            <a:ext cx="8630504"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Tabla elaborada por los autores especificando la cantidad de imágenes utilizadas para el modelo </a:t>
            </a:r>
            <a:endParaRPr lang="es-PE" sz="1600" dirty="0"/>
          </a:p>
        </p:txBody>
      </p:sp>
      <p:pic>
        <p:nvPicPr>
          <p:cNvPr id="7" name="Imagen 6">
            <a:extLst>
              <a:ext uri="{FF2B5EF4-FFF2-40B4-BE49-F238E27FC236}">
                <a16:creationId xmlns:a16="http://schemas.microsoft.com/office/drawing/2014/main" id="{65B57F12-9F0F-486B-006E-41ECACEE74D7}"/>
              </a:ext>
            </a:extLst>
          </p:cNvPr>
          <p:cNvPicPr>
            <a:picLocks noChangeAspect="1"/>
          </p:cNvPicPr>
          <p:nvPr/>
        </p:nvPicPr>
        <p:blipFill>
          <a:blip r:embed="rId3">
            <a:extLst>
              <a:ext uri="{28A0092B-C50C-407E-A947-70E740481C1C}">
                <a14:useLocalDpi xmlns:a14="http://schemas.microsoft.com/office/drawing/2010/main" val="0"/>
              </a:ext>
            </a:extLst>
          </a:blip>
          <a:srcRect l="5479" t="40373" r="7800" b="9285"/>
          <a:stretch/>
        </p:blipFill>
        <p:spPr>
          <a:xfrm>
            <a:off x="4897990" y="4213853"/>
            <a:ext cx="2396015" cy="1637980"/>
          </a:xfrm>
          <a:prstGeom prst="rect">
            <a:avLst/>
          </a:prstGeom>
        </p:spPr>
      </p:pic>
      <p:sp>
        <p:nvSpPr>
          <p:cNvPr id="9" name="CuadroTexto 8">
            <a:extLst>
              <a:ext uri="{FF2B5EF4-FFF2-40B4-BE49-F238E27FC236}">
                <a16:creationId xmlns:a16="http://schemas.microsoft.com/office/drawing/2014/main" id="{0FDB9CAF-013C-8D02-443E-10266D036904}"/>
              </a:ext>
            </a:extLst>
          </p:cNvPr>
          <p:cNvSpPr txBox="1"/>
          <p:nvPr/>
        </p:nvSpPr>
        <p:spPr>
          <a:xfrm>
            <a:off x="5176419" y="1473228"/>
            <a:ext cx="183915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DATASET SICAP V2</a:t>
            </a:r>
          </a:p>
        </p:txBody>
      </p:sp>
      <p:sp>
        <p:nvSpPr>
          <p:cNvPr id="11" name="CuadroTexto 10">
            <a:extLst>
              <a:ext uri="{FF2B5EF4-FFF2-40B4-BE49-F238E27FC236}">
                <a16:creationId xmlns:a16="http://schemas.microsoft.com/office/drawing/2014/main" id="{0F5FD2EF-2AE4-22EA-3D70-016E55EBA1B1}"/>
              </a:ext>
            </a:extLst>
          </p:cNvPr>
          <p:cNvSpPr txBox="1"/>
          <p:nvPr/>
        </p:nvSpPr>
        <p:spPr>
          <a:xfrm>
            <a:off x="4706963" y="3816984"/>
            <a:ext cx="277806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RESOLUCIÓN DE LA IMAGEN</a:t>
            </a:r>
          </a:p>
        </p:txBody>
      </p:sp>
      <p:sp>
        <p:nvSpPr>
          <p:cNvPr id="2" name="CuadroTexto 1">
            <a:extLst>
              <a:ext uri="{FF2B5EF4-FFF2-40B4-BE49-F238E27FC236}">
                <a16:creationId xmlns:a16="http://schemas.microsoft.com/office/drawing/2014/main" id="{27A98B0D-9C33-A979-0973-E6538AB418A7}"/>
              </a:ext>
            </a:extLst>
          </p:cNvPr>
          <p:cNvSpPr txBox="1"/>
          <p:nvPr/>
        </p:nvSpPr>
        <p:spPr>
          <a:xfrm>
            <a:off x="3165617" y="5940925"/>
            <a:ext cx="6832191"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Resolución del tipo de imagen utilizada que contiene el </a:t>
            </a:r>
            <a:r>
              <a:rPr lang="es-PE" sz="1600" b="0" i="0" u="none" strike="noStrike" baseline="0" dirty="0" err="1">
                <a:solidFill>
                  <a:srgbClr val="000000"/>
                </a:solidFill>
                <a:latin typeface="Times New Roman" panose="02020603050405020304" pitchFamily="18" charset="0"/>
              </a:rPr>
              <a:t>dataset</a:t>
            </a:r>
            <a:r>
              <a:rPr lang="es-PE" sz="1600" b="0" i="0" u="none" strike="noStrike" baseline="0" dirty="0">
                <a:solidFill>
                  <a:srgbClr val="000000"/>
                </a:solidFill>
                <a:latin typeface="Times New Roman" panose="02020603050405020304" pitchFamily="18" charset="0"/>
              </a:rPr>
              <a:t> SICAP V2</a:t>
            </a:r>
            <a:endParaRPr lang="es-PE" sz="1600" dirty="0"/>
          </a:p>
        </p:txBody>
      </p:sp>
    </p:spTree>
    <p:extLst>
      <p:ext uri="{BB962C8B-B14F-4D97-AF65-F5344CB8AC3E}">
        <p14:creationId xmlns:p14="http://schemas.microsoft.com/office/powerpoint/2010/main" val="2379382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54709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IMÁGENES CON PATRONES CRIBIFORMES</a:t>
            </a:r>
          </a:p>
        </p:txBody>
      </p:sp>
      <p:sp>
        <p:nvSpPr>
          <p:cNvPr id="7" name="CuadroTexto 6">
            <a:extLst>
              <a:ext uri="{FF2B5EF4-FFF2-40B4-BE49-F238E27FC236}">
                <a16:creationId xmlns:a16="http://schemas.microsoft.com/office/drawing/2014/main" id="{DCBCC15E-CF47-423E-275E-5E55AD477DBA}"/>
              </a:ext>
            </a:extLst>
          </p:cNvPr>
          <p:cNvSpPr txBox="1"/>
          <p:nvPr/>
        </p:nvSpPr>
        <p:spPr>
          <a:xfrm>
            <a:off x="3447172" y="5480815"/>
            <a:ext cx="5327381" cy="369332"/>
          </a:xfrm>
          <a:prstGeom prst="rect">
            <a:avLst/>
          </a:prstGeom>
          <a:noFill/>
        </p:spPr>
        <p:txBody>
          <a:bodyPr wrap="square">
            <a:spAutoFit/>
          </a:bodyPr>
          <a:lstStyle/>
          <a:p>
            <a:r>
              <a:rPr lang="es-PE" dirty="0">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Obtenido y modificado de Rodríguez S. (2020)</a:t>
            </a:r>
            <a:endParaRPr lang="es-PE" dirty="0">
              <a:latin typeface="Times New Roman" panose="02020603050405020304" pitchFamily="18" charset="0"/>
              <a:cs typeface="Times New Roman" panose="02020603050405020304" pitchFamily="18" charset="0"/>
            </a:endParaRPr>
          </a:p>
        </p:txBody>
      </p:sp>
      <p:sp>
        <p:nvSpPr>
          <p:cNvPr id="12" name="Rectángulo 11">
            <a:extLst>
              <a:ext uri="{FF2B5EF4-FFF2-40B4-BE49-F238E27FC236}">
                <a16:creationId xmlns:a16="http://schemas.microsoft.com/office/drawing/2014/main" id="{F66E514C-E473-BBA4-9ED5-D768C8E922BE}"/>
              </a:ext>
            </a:extLst>
          </p:cNvPr>
          <p:cNvSpPr/>
          <p:nvPr/>
        </p:nvSpPr>
        <p:spPr>
          <a:xfrm>
            <a:off x="3136203" y="1176871"/>
            <a:ext cx="5919593"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a:t>
            </a:r>
            <a:r>
              <a:rPr lang="es-MX" sz="1400" dirty="0">
                <a:latin typeface="Times New Roman" panose="02020603050405020304" pitchFamily="18" charset="0"/>
                <a:cs typeface="Times New Roman" panose="02020603050405020304" pitchFamily="18" charset="0"/>
              </a:rPr>
              <a:t>Imágenes con patrones cribiformes, no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Imagen 15">
            <a:extLst>
              <a:ext uri="{FF2B5EF4-FFF2-40B4-BE49-F238E27FC236}">
                <a16:creationId xmlns:a16="http://schemas.microsoft.com/office/drawing/2014/main" id="{CDA07EE0-8516-85E4-DA53-48D9BC8980AE}"/>
              </a:ext>
            </a:extLst>
          </p:cNvPr>
          <p:cNvPicPr>
            <a:picLocks noChangeAspect="1"/>
          </p:cNvPicPr>
          <p:nvPr/>
        </p:nvPicPr>
        <p:blipFill rotWithShape="1">
          <a:blip r:embed="rId2"/>
          <a:srcRect t="12494" b="28896"/>
          <a:stretch/>
        </p:blipFill>
        <p:spPr>
          <a:xfrm>
            <a:off x="2947548" y="1576253"/>
            <a:ext cx="6296904" cy="1166948"/>
          </a:xfrm>
          <a:prstGeom prst="rect">
            <a:avLst/>
          </a:prstGeom>
        </p:spPr>
      </p:pic>
      <p:sp>
        <p:nvSpPr>
          <p:cNvPr id="17" name="Rectángulo 16">
            <a:extLst>
              <a:ext uri="{FF2B5EF4-FFF2-40B4-BE49-F238E27FC236}">
                <a16:creationId xmlns:a16="http://schemas.microsoft.com/office/drawing/2014/main" id="{6F791417-F47D-C77E-3378-E52BD9BEA9AD}"/>
              </a:ext>
            </a:extLst>
          </p:cNvPr>
          <p:cNvSpPr/>
          <p:nvPr/>
        </p:nvSpPr>
        <p:spPr>
          <a:xfrm>
            <a:off x="3193926" y="3098800"/>
            <a:ext cx="5804145"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MX" sz="1400" dirty="0">
                <a:latin typeface="Times New Roman" panose="02020603050405020304" pitchFamily="18" charset="0"/>
                <a:cs typeface="Times New Roman" panose="02020603050405020304" pitchFamily="18" charset="0"/>
              </a:rPr>
              <a:t>Imágenes con patrones cribiformes,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Imagen 19">
            <a:extLst>
              <a:ext uri="{FF2B5EF4-FFF2-40B4-BE49-F238E27FC236}">
                <a16:creationId xmlns:a16="http://schemas.microsoft.com/office/drawing/2014/main" id="{A391C1D6-7606-6A3F-A5BD-A0F7F870480B}"/>
              </a:ext>
            </a:extLst>
          </p:cNvPr>
          <p:cNvPicPr>
            <a:picLocks noChangeAspect="1"/>
          </p:cNvPicPr>
          <p:nvPr/>
        </p:nvPicPr>
        <p:blipFill>
          <a:blip r:embed="rId3"/>
          <a:stretch>
            <a:fillRect/>
          </a:stretch>
        </p:blipFill>
        <p:spPr>
          <a:xfrm>
            <a:off x="3057101" y="3535665"/>
            <a:ext cx="6077798" cy="1152686"/>
          </a:xfrm>
          <a:prstGeom prst="rect">
            <a:avLst/>
          </a:prstGeom>
        </p:spPr>
      </p:pic>
    </p:spTree>
    <p:extLst>
      <p:ext uri="{BB962C8B-B14F-4D97-AF65-F5344CB8AC3E}">
        <p14:creationId xmlns:p14="http://schemas.microsoft.com/office/powerpoint/2010/main" val="471828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50CC9-B9C0-BA45-5EB8-B3903DF374BE}"/>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AAF784D3-56A9-DD46-E2F0-03C2FD0DD742}"/>
              </a:ext>
            </a:extLst>
          </p:cNvPr>
          <p:cNvSpPr txBox="1"/>
          <p:nvPr/>
        </p:nvSpPr>
        <p:spPr>
          <a:xfrm>
            <a:off x="119075" y="18032"/>
            <a:ext cx="314118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MODELOS EVALUADOS</a:t>
            </a:r>
          </a:p>
        </p:txBody>
      </p:sp>
      <p:sp>
        <p:nvSpPr>
          <p:cNvPr id="21" name="CuadroTexto 20">
            <a:extLst>
              <a:ext uri="{FF2B5EF4-FFF2-40B4-BE49-F238E27FC236}">
                <a16:creationId xmlns:a16="http://schemas.microsoft.com/office/drawing/2014/main" id="{D9811BD8-E105-875C-1ACB-FBE870CB1B6B}"/>
              </a:ext>
            </a:extLst>
          </p:cNvPr>
          <p:cNvSpPr txBox="1"/>
          <p:nvPr/>
        </p:nvSpPr>
        <p:spPr>
          <a:xfrm>
            <a:off x="1667306" y="1076095"/>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E4F3F805-9329-31FF-5ED2-BF8971F0CFD1}"/>
              </a:ext>
            </a:extLst>
          </p:cNvPr>
          <p:cNvSpPr txBox="1"/>
          <p:nvPr/>
        </p:nvSpPr>
        <p:spPr>
          <a:xfrm>
            <a:off x="5607434" y="105307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9EA8ECDB-87C8-40DA-1ED1-6BF427C9F9B9}"/>
              </a:ext>
            </a:extLst>
          </p:cNvPr>
          <p:cNvSpPr txBox="1"/>
          <p:nvPr/>
        </p:nvSpPr>
        <p:spPr>
          <a:xfrm>
            <a:off x="9648189" y="1053071"/>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pic>
        <p:nvPicPr>
          <p:cNvPr id="25" name="Imagen 24" descr="Diagrama&#10;&#10;Descripción generada automáticamente">
            <a:extLst>
              <a:ext uri="{FF2B5EF4-FFF2-40B4-BE49-F238E27FC236}">
                <a16:creationId xmlns:a16="http://schemas.microsoft.com/office/drawing/2014/main" id="{470BFE74-FE2A-9213-7092-45E59EB32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5" y="2700338"/>
            <a:ext cx="3467100" cy="2028825"/>
          </a:xfrm>
          <a:prstGeom prst="rect">
            <a:avLst/>
          </a:prstGeom>
        </p:spPr>
      </p:pic>
      <p:sp>
        <p:nvSpPr>
          <p:cNvPr id="27" name="CuadroTexto 26">
            <a:extLst>
              <a:ext uri="{FF2B5EF4-FFF2-40B4-BE49-F238E27FC236}">
                <a16:creationId xmlns:a16="http://schemas.microsoft.com/office/drawing/2014/main" id="{C43D70C7-6B76-259F-5344-83EC56C475DB}"/>
              </a:ext>
            </a:extLst>
          </p:cNvPr>
          <p:cNvSpPr txBox="1"/>
          <p:nvPr/>
        </p:nvSpPr>
        <p:spPr>
          <a:xfrm>
            <a:off x="512128" y="1842050"/>
            <a:ext cx="3287485" cy="461665"/>
          </a:xfrm>
          <a:prstGeom prst="rect">
            <a:avLst/>
          </a:prstGeom>
          <a:noFill/>
        </p:spPr>
        <p:txBody>
          <a:bodyPr wrap="square">
            <a:spAutoFit/>
          </a:bodyPr>
          <a:lstStyle/>
          <a:p>
            <a:pPr algn="ctr"/>
            <a:r>
              <a:rPr lang="es-ES" sz="1200" dirty="0">
                <a:effectLst/>
                <a:latin typeface="Times New Roman" panose="02020603050405020304" pitchFamily="18" charset="0"/>
                <a:ea typeface="Calibri" panose="020F0502020204030204" pitchFamily="34" charset="0"/>
              </a:rPr>
              <a:t>Arquitectura de VGG-16 separada por 16 capas convolucionales</a:t>
            </a:r>
            <a:endParaRPr lang="es-ES" sz="1200" dirty="0"/>
          </a:p>
        </p:txBody>
      </p:sp>
      <p:pic>
        <p:nvPicPr>
          <p:cNvPr id="28" name="Imagen 27" descr="Escala de tiempo&#10;&#10;Descripción generada automáticamente">
            <a:extLst>
              <a:ext uri="{FF2B5EF4-FFF2-40B4-BE49-F238E27FC236}">
                <a16:creationId xmlns:a16="http://schemas.microsoft.com/office/drawing/2014/main" id="{96385AD9-1A95-BB00-70B5-8552313F5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7869" y="3243035"/>
            <a:ext cx="3835468" cy="943429"/>
          </a:xfrm>
          <a:prstGeom prst="rect">
            <a:avLst/>
          </a:prstGeom>
        </p:spPr>
      </p:pic>
      <p:sp>
        <p:nvSpPr>
          <p:cNvPr id="30" name="CuadroTexto 29">
            <a:extLst>
              <a:ext uri="{FF2B5EF4-FFF2-40B4-BE49-F238E27FC236}">
                <a16:creationId xmlns:a16="http://schemas.microsoft.com/office/drawing/2014/main" id="{585DB86F-58CF-0A47-BE22-5456745C6067}"/>
              </a:ext>
            </a:extLst>
          </p:cNvPr>
          <p:cNvSpPr txBox="1"/>
          <p:nvPr/>
        </p:nvSpPr>
        <p:spPr>
          <a:xfrm>
            <a:off x="5313247" y="1942077"/>
            <a:ext cx="1565502" cy="261610"/>
          </a:xfrm>
          <a:prstGeom prst="rect">
            <a:avLst/>
          </a:prstGeom>
          <a:noFill/>
        </p:spPr>
        <p:txBody>
          <a:bodyPr wrap="square">
            <a:spAutoFit/>
          </a:bodyPr>
          <a:lstStyle/>
          <a:p>
            <a:r>
              <a:rPr lang="es-ES" sz="1100" dirty="0">
                <a:effectLst/>
                <a:latin typeface="Times New Roman" panose="02020603050405020304" pitchFamily="18" charset="0"/>
                <a:ea typeface="Calibri" panose="020F0502020204030204" pitchFamily="34" charset="0"/>
              </a:rPr>
              <a:t>Modelo de red VGG-19</a:t>
            </a:r>
            <a:endParaRPr lang="es-ES" sz="1100" dirty="0"/>
          </a:p>
        </p:txBody>
      </p:sp>
      <p:pic>
        <p:nvPicPr>
          <p:cNvPr id="31" name="Imagen 30" descr="Gráfico, Diagrama, Gráfico de cajas y bigotes&#10;&#10;Descripción generada automáticamente">
            <a:extLst>
              <a:ext uri="{FF2B5EF4-FFF2-40B4-BE49-F238E27FC236}">
                <a16:creationId xmlns:a16="http://schemas.microsoft.com/office/drawing/2014/main" id="{28C1C065-9803-390A-A21F-8B08FBA8E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5932" y="2986160"/>
            <a:ext cx="3145336" cy="1457177"/>
          </a:xfrm>
          <a:prstGeom prst="rect">
            <a:avLst/>
          </a:prstGeom>
        </p:spPr>
      </p:pic>
      <p:sp>
        <p:nvSpPr>
          <p:cNvPr id="33" name="CuadroTexto 32">
            <a:extLst>
              <a:ext uri="{FF2B5EF4-FFF2-40B4-BE49-F238E27FC236}">
                <a16:creationId xmlns:a16="http://schemas.microsoft.com/office/drawing/2014/main" id="{3B977614-EFBA-526A-70FB-B7280E2880C4}"/>
              </a:ext>
            </a:extLst>
          </p:cNvPr>
          <p:cNvSpPr txBox="1"/>
          <p:nvPr/>
        </p:nvSpPr>
        <p:spPr>
          <a:xfrm>
            <a:off x="9257551" y="1942077"/>
            <a:ext cx="1902097" cy="276999"/>
          </a:xfrm>
          <a:prstGeom prst="rect">
            <a:avLst/>
          </a:prstGeom>
          <a:noFill/>
        </p:spPr>
        <p:txBody>
          <a:bodyPr wrap="square">
            <a:spAutoFit/>
          </a:bodyPr>
          <a:lstStyle/>
          <a:p>
            <a:r>
              <a:rPr lang="es-ES" sz="1200" dirty="0">
                <a:effectLst/>
                <a:latin typeface="Times New Roman" panose="02020603050405020304" pitchFamily="18" charset="0"/>
                <a:ea typeface="Calibri" panose="020F0502020204030204" pitchFamily="34" charset="0"/>
              </a:rPr>
              <a:t>Arquitectura</a:t>
            </a:r>
            <a:r>
              <a:rPr lang="es-ES" sz="1100" dirty="0">
                <a:effectLst/>
                <a:latin typeface="Times New Roman" panose="02020603050405020304" pitchFamily="18" charset="0"/>
                <a:ea typeface="Calibri" panose="020F0502020204030204" pitchFamily="34" charset="0"/>
              </a:rPr>
              <a:t> de ResNet50</a:t>
            </a:r>
            <a:endParaRPr lang="es-ES" sz="1100" dirty="0"/>
          </a:p>
        </p:txBody>
      </p:sp>
      <p:sp>
        <p:nvSpPr>
          <p:cNvPr id="4" name="CuadroTexto 3">
            <a:extLst>
              <a:ext uri="{FF2B5EF4-FFF2-40B4-BE49-F238E27FC236}">
                <a16:creationId xmlns:a16="http://schemas.microsoft.com/office/drawing/2014/main" id="{4A9B50DD-8B56-0428-78B9-31AC1FB06CE5}"/>
              </a:ext>
            </a:extLst>
          </p:cNvPr>
          <p:cNvSpPr txBox="1"/>
          <p:nvPr/>
        </p:nvSpPr>
        <p:spPr>
          <a:xfrm>
            <a:off x="-546835" y="4892803"/>
            <a:ext cx="5239430" cy="276999"/>
          </a:xfrm>
          <a:prstGeom prst="rect">
            <a:avLst/>
          </a:prstGeom>
          <a:noFill/>
        </p:spPr>
        <p:txBody>
          <a:bodyPr wrap="square">
            <a:spAutoFit/>
          </a:bodyPr>
          <a:lstStyle/>
          <a:p>
            <a:pPr algn="ctr"/>
            <a:r>
              <a:rPr lang="es-PE" sz="12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200" dirty="0">
                <a:effectLst/>
                <a:latin typeface="Times New Roman" panose="02020603050405020304" pitchFamily="18" charset="0"/>
                <a:ea typeface="Calibri" panose="020F0502020204030204" pitchFamily="34" charset="0"/>
                <a:cs typeface="Times New Roman" panose="02020603050405020304" pitchFamily="18" charset="0"/>
              </a:rPr>
              <a:t>Quispe (2020)</a:t>
            </a:r>
            <a:endParaRPr lang="es-E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135D23A8-19DD-EDE4-0EA6-1CBAA19A356F}"/>
              </a:ext>
            </a:extLst>
          </p:cNvPr>
          <p:cNvSpPr txBox="1"/>
          <p:nvPr/>
        </p:nvSpPr>
        <p:spPr>
          <a:xfrm>
            <a:off x="2911926" y="4888066"/>
            <a:ext cx="6368142" cy="261610"/>
          </a:xfrm>
          <a:prstGeom prst="rect">
            <a:avLst/>
          </a:prstGeom>
          <a:noFill/>
        </p:spPr>
        <p:txBody>
          <a:bodyPr wrap="square">
            <a:spAutoFit/>
          </a:bodyPr>
          <a:lstStyle/>
          <a:p>
            <a:pPr algn="ctr"/>
            <a:r>
              <a:rPr lang="es-PE" sz="110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a:effectLst/>
                <a:latin typeface="Times New Roman" panose="02020603050405020304" pitchFamily="18" charset="0"/>
                <a:ea typeface="Calibri" panose="020F0502020204030204" pitchFamily="34" charset="0"/>
                <a:cs typeface="Times New Roman" panose="02020603050405020304" pitchFamily="18" charset="0"/>
              </a:rPr>
              <a:t>Jian, Jia, Shaozhong y Bilong (2020)</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BF4E1F55-BE15-4D8C-806D-E904E17D1894}"/>
              </a:ext>
            </a:extLst>
          </p:cNvPr>
          <p:cNvSpPr txBox="1"/>
          <p:nvPr/>
        </p:nvSpPr>
        <p:spPr>
          <a:xfrm>
            <a:off x="7024528" y="4867940"/>
            <a:ext cx="6368142" cy="271421"/>
          </a:xfrm>
          <a:prstGeom prst="rect">
            <a:avLst/>
          </a:prstGeom>
          <a:noFill/>
        </p:spPr>
        <p:txBody>
          <a:bodyPr wrap="square">
            <a:spAutoFit/>
          </a:bodyPr>
          <a:lstStyle/>
          <a:p>
            <a:pPr algn="ctr">
              <a:lnSpc>
                <a:spcPct val="115000"/>
              </a:lnSpc>
            </a:pPr>
            <a:r>
              <a:rPr lang="es-PE" sz="11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Qingge</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He,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Yankui</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y Jie (2019)</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4296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E8F8F-B79C-7AFD-A5E4-FFD9E9F1F3E3}"/>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E4A38F78-EE9D-C229-AF4C-4F003883D35D}"/>
              </a:ext>
            </a:extLst>
          </p:cNvPr>
          <p:cNvSpPr txBox="1"/>
          <p:nvPr/>
        </p:nvSpPr>
        <p:spPr>
          <a:xfrm>
            <a:off x="119075" y="18032"/>
            <a:ext cx="55810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COMPARATIVO DE MODELOS EVALUADOS</a:t>
            </a:r>
          </a:p>
        </p:txBody>
      </p:sp>
      <p:sp>
        <p:nvSpPr>
          <p:cNvPr id="6" name="CuadroTexto 5">
            <a:extLst>
              <a:ext uri="{FF2B5EF4-FFF2-40B4-BE49-F238E27FC236}">
                <a16:creationId xmlns:a16="http://schemas.microsoft.com/office/drawing/2014/main" id="{114DC249-E471-854F-6F95-5E0729440344}"/>
              </a:ext>
            </a:extLst>
          </p:cNvPr>
          <p:cNvSpPr txBox="1"/>
          <p:nvPr/>
        </p:nvSpPr>
        <p:spPr>
          <a:xfrm>
            <a:off x="4617461" y="6512349"/>
            <a:ext cx="3494867"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Nota: Resultados obtenidos de la predicción de cada modelo  </a:t>
            </a:r>
            <a:endParaRPr lang="es-PE" sz="1050" dirty="0"/>
          </a:p>
        </p:txBody>
      </p:sp>
      <p:pic>
        <p:nvPicPr>
          <p:cNvPr id="8" name="Imagen 7">
            <a:extLst>
              <a:ext uri="{FF2B5EF4-FFF2-40B4-BE49-F238E27FC236}">
                <a16:creationId xmlns:a16="http://schemas.microsoft.com/office/drawing/2014/main" id="{557B4852-CC99-B512-3CD5-570081BCD468}"/>
              </a:ext>
            </a:extLst>
          </p:cNvPr>
          <p:cNvPicPr>
            <a:picLocks noChangeAspect="1"/>
          </p:cNvPicPr>
          <p:nvPr/>
        </p:nvPicPr>
        <p:blipFill>
          <a:blip r:embed="rId2"/>
          <a:stretch>
            <a:fillRect/>
          </a:stretch>
        </p:blipFill>
        <p:spPr>
          <a:xfrm>
            <a:off x="531178" y="1063647"/>
            <a:ext cx="3249385" cy="3103062"/>
          </a:xfrm>
          <a:prstGeom prst="rect">
            <a:avLst/>
          </a:prstGeom>
        </p:spPr>
      </p:pic>
      <p:pic>
        <p:nvPicPr>
          <p:cNvPr id="12" name="Imagen 11">
            <a:extLst>
              <a:ext uri="{FF2B5EF4-FFF2-40B4-BE49-F238E27FC236}">
                <a16:creationId xmlns:a16="http://schemas.microsoft.com/office/drawing/2014/main" id="{450FED88-A518-7028-17BD-984A959A4E95}"/>
              </a:ext>
            </a:extLst>
          </p:cNvPr>
          <p:cNvPicPr>
            <a:picLocks noChangeAspect="1"/>
          </p:cNvPicPr>
          <p:nvPr/>
        </p:nvPicPr>
        <p:blipFill>
          <a:blip r:embed="rId3"/>
          <a:stretch>
            <a:fillRect/>
          </a:stretch>
        </p:blipFill>
        <p:spPr>
          <a:xfrm>
            <a:off x="843803" y="4498550"/>
            <a:ext cx="2302447" cy="1778361"/>
          </a:xfrm>
          <a:prstGeom prst="rect">
            <a:avLst/>
          </a:prstGeom>
        </p:spPr>
      </p:pic>
      <p:pic>
        <p:nvPicPr>
          <p:cNvPr id="14" name="Imagen 13">
            <a:extLst>
              <a:ext uri="{FF2B5EF4-FFF2-40B4-BE49-F238E27FC236}">
                <a16:creationId xmlns:a16="http://schemas.microsoft.com/office/drawing/2014/main" id="{6E064F86-3972-9888-F91C-4E5AF2FBCB40}"/>
              </a:ext>
            </a:extLst>
          </p:cNvPr>
          <p:cNvPicPr>
            <a:picLocks noChangeAspect="1"/>
          </p:cNvPicPr>
          <p:nvPr/>
        </p:nvPicPr>
        <p:blipFill>
          <a:blip r:embed="rId4"/>
          <a:stretch>
            <a:fillRect/>
          </a:stretch>
        </p:blipFill>
        <p:spPr>
          <a:xfrm>
            <a:off x="4079672" y="1023097"/>
            <a:ext cx="4032656" cy="3143612"/>
          </a:xfrm>
          <a:prstGeom prst="rect">
            <a:avLst/>
          </a:prstGeom>
        </p:spPr>
      </p:pic>
      <p:pic>
        <p:nvPicPr>
          <p:cNvPr id="16" name="Imagen 15">
            <a:extLst>
              <a:ext uri="{FF2B5EF4-FFF2-40B4-BE49-F238E27FC236}">
                <a16:creationId xmlns:a16="http://schemas.microsoft.com/office/drawing/2014/main" id="{27CA505F-433D-CD53-8314-475EFE6C6954}"/>
              </a:ext>
            </a:extLst>
          </p:cNvPr>
          <p:cNvPicPr>
            <a:picLocks noChangeAspect="1"/>
          </p:cNvPicPr>
          <p:nvPr/>
        </p:nvPicPr>
        <p:blipFill rotWithShape="1">
          <a:blip r:embed="rId5"/>
          <a:srcRect b="12052"/>
          <a:stretch/>
        </p:blipFill>
        <p:spPr>
          <a:xfrm>
            <a:off x="8398853" y="956686"/>
            <a:ext cx="3684809" cy="3240709"/>
          </a:xfrm>
          <a:prstGeom prst="rect">
            <a:avLst/>
          </a:prstGeom>
        </p:spPr>
      </p:pic>
      <p:pic>
        <p:nvPicPr>
          <p:cNvPr id="18" name="Imagen 17">
            <a:extLst>
              <a:ext uri="{FF2B5EF4-FFF2-40B4-BE49-F238E27FC236}">
                <a16:creationId xmlns:a16="http://schemas.microsoft.com/office/drawing/2014/main" id="{0D98AFAD-1EFF-FFA9-4595-20AB19B2A470}"/>
              </a:ext>
            </a:extLst>
          </p:cNvPr>
          <p:cNvPicPr>
            <a:picLocks noChangeAspect="1"/>
          </p:cNvPicPr>
          <p:nvPr/>
        </p:nvPicPr>
        <p:blipFill>
          <a:blip r:embed="rId6"/>
          <a:stretch>
            <a:fillRect/>
          </a:stretch>
        </p:blipFill>
        <p:spPr>
          <a:xfrm>
            <a:off x="9028184" y="4330424"/>
            <a:ext cx="2360834" cy="2114612"/>
          </a:xfrm>
          <a:prstGeom prst="rect">
            <a:avLst/>
          </a:prstGeom>
        </p:spPr>
      </p:pic>
      <p:pic>
        <p:nvPicPr>
          <p:cNvPr id="20" name="Imagen 19">
            <a:extLst>
              <a:ext uri="{FF2B5EF4-FFF2-40B4-BE49-F238E27FC236}">
                <a16:creationId xmlns:a16="http://schemas.microsoft.com/office/drawing/2014/main" id="{4A83CE05-B1F8-CB65-736D-FCC88C3FB814}"/>
              </a:ext>
            </a:extLst>
          </p:cNvPr>
          <p:cNvPicPr>
            <a:picLocks noChangeAspect="1"/>
          </p:cNvPicPr>
          <p:nvPr/>
        </p:nvPicPr>
        <p:blipFill>
          <a:blip r:embed="rId7"/>
          <a:stretch>
            <a:fillRect/>
          </a:stretch>
        </p:blipFill>
        <p:spPr>
          <a:xfrm>
            <a:off x="4944776" y="4344907"/>
            <a:ext cx="2302447" cy="2119935"/>
          </a:xfrm>
          <a:prstGeom prst="rect">
            <a:avLst/>
          </a:prstGeom>
        </p:spPr>
      </p:pic>
      <p:sp>
        <p:nvSpPr>
          <p:cNvPr id="21" name="CuadroTexto 20">
            <a:extLst>
              <a:ext uri="{FF2B5EF4-FFF2-40B4-BE49-F238E27FC236}">
                <a16:creationId xmlns:a16="http://schemas.microsoft.com/office/drawing/2014/main" id="{3248FB56-5763-B985-15A3-DF8E4D41F3B4}"/>
              </a:ext>
            </a:extLst>
          </p:cNvPr>
          <p:cNvSpPr txBox="1"/>
          <p:nvPr/>
        </p:nvSpPr>
        <p:spPr>
          <a:xfrm>
            <a:off x="1667308" y="621980"/>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8257821D-BD0B-69EE-DA10-A476857BB4BB}"/>
              </a:ext>
            </a:extLst>
          </p:cNvPr>
          <p:cNvSpPr txBox="1"/>
          <p:nvPr/>
        </p:nvSpPr>
        <p:spPr>
          <a:xfrm>
            <a:off x="5607435" y="556668"/>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C57D2F97-6DC6-EAC9-F233-FC68BF96BF08}"/>
              </a:ext>
            </a:extLst>
          </p:cNvPr>
          <p:cNvSpPr txBox="1"/>
          <p:nvPr/>
        </p:nvSpPr>
        <p:spPr>
          <a:xfrm>
            <a:off x="9403872" y="556668"/>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6891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graphicFrame>
        <p:nvGraphicFramePr>
          <p:cNvPr id="7" name="Tabla 6">
            <a:extLst>
              <a:ext uri="{FF2B5EF4-FFF2-40B4-BE49-F238E27FC236}">
                <a16:creationId xmlns:a16="http://schemas.microsoft.com/office/drawing/2014/main" id="{D92A5682-3B6F-3C12-C8B6-DD11AA075919}"/>
              </a:ext>
            </a:extLst>
          </p:cNvPr>
          <p:cNvGraphicFramePr>
            <a:graphicFrameLocks noGrp="1"/>
          </p:cNvGraphicFramePr>
          <p:nvPr>
            <p:extLst>
              <p:ext uri="{D42A27DB-BD31-4B8C-83A1-F6EECF244321}">
                <p14:modId xmlns:p14="http://schemas.microsoft.com/office/powerpoint/2010/main" val="593456412"/>
              </p:ext>
            </p:extLst>
          </p:nvPr>
        </p:nvGraphicFramePr>
        <p:xfrm>
          <a:off x="1624692" y="2225977"/>
          <a:ext cx="9290960" cy="2190901"/>
        </p:xfrm>
        <a:graphic>
          <a:graphicData uri="http://schemas.openxmlformats.org/drawingml/2006/table">
            <a:tbl>
              <a:tblPr firstRow="1" bandRow="1">
                <a:tableStyleId>{BC89EF96-8CEA-46FF-86C4-4CE0E7609802}</a:tableStyleId>
              </a:tblPr>
              <a:tblGrid>
                <a:gridCol w="1858192">
                  <a:extLst>
                    <a:ext uri="{9D8B030D-6E8A-4147-A177-3AD203B41FA5}">
                      <a16:colId xmlns:a16="http://schemas.microsoft.com/office/drawing/2014/main" val="875720449"/>
                    </a:ext>
                  </a:extLst>
                </a:gridCol>
                <a:gridCol w="1858192">
                  <a:extLst>
                    <a:ext uri="{9D8B030D-6E8A-4147-A177-3AD203B41FA5}">
                      <a16:colId xmlns:a16="http://schemas.microsoft.com/office/drawing/2014/main" val="1188799850"/>
                    </a:ext>
                  </a:extLst>
                </a:gridCol>
                <a:gridCol w="1858192">
                  <a:extLst>
                    <a:ext uri="{9D8B030D-6E8A-4147-A177-3AD203B41FA5}">
                      <a16:colId xmlns:a16="http://schemas.microsoft.com/office/drawing/2014/main" val="851699235"/>
                    </a:ext>
                  </a:extLst>
                </a:gridCol>
                <a:gridCol w="1858192">
                  <a:extLst>
                    <a:ext uri="{9D8B030D-6E8A-4147-A177-3AD203B41FA5}">
                      <a16:colId xmlns:a16="http://schemas.microsoft.com/office/drawing/2014/main" val="2750710099"/>
                    </a:ext>
                  </a:extLst>
                </a:gridCol>
                <a:gridCol w="1858192">
                  <a:extLst>
                    <a:ext uri="{9D8B030D-6E8A-4147-A177-3AD203B41FA5}">
                      <a16:colId xmlns:a16="http://schemas.microsoft.com/office/drawing/2014/main" val="1684481935"/>
                    </a:ext>
                  </a:extLst>
                </a:gridCol>
              </a:tblGrid>
              <a:tr h="765145">
                <a:tc>
                  <a:txBody>
                    <a:bodyPr/>
                    <a:lstStyle/>
                    <a:p>
                      <a:pPr algn="ctr"/>
                      <a:r>
                        <a:rPr lang="es-PE" u="none" dirty="0"/>
                        <a:t>Modelos</a:t>
                      </a:r>
                      <a:endParaRPr lang="es-ES" u="none" dirty="0"/>
                    </a:p>
                  </a:txBody>
                  <a:tcPr/>
                </a:tc>
                <a:tc>
                  <a:txBody>
                    <a:bodyPr/>
                    <a:lstStyle/>
                    <a:p>
                      <a:pPr algn="ctr"/>
                      <a:r>
                        <a:rPr lang="es-PE" dirty="0">
                          <a:latin typeface="Times New Roman" panose="02020603050405020304" pitchFamily="18" charset="0"/>
                          <a:cs typeface="Times New Roman" panose="02020603050405020304" pitchFamily="18" charset="0"/>
                        </a:rPr>
                        <a:t>Precisión</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a:t>
                      </a:r>
                      <a:r>
                        <a:rPr lang="es-PE" dirty="0" err="1">
                          <a:latin typeface="Times New Roman" panose="02020603050405020304" pitchFamily="18" charset="0"/>
                          <a:cs typeface="Times New Roman" panose="02020603050405020304" pitchFamily="18" charset="0"/>
                        </a:rPr>
                        <a:t>Accuracy</a:t>
                      </a:r>
                      <a:r>
                        <a:rPr lang="es-PE" dirty="0">
                          <a:latin typeface="Times New Roman" panose="02020603050405020304" pitchFamily="18" charset="0"/>
                          <a:cs typeface="Times New Roman" panose="02020603050405020304" pitchFamily="18" charset="0"/>
                        </a:rPr>
                        <a:t>)</a:t>
                      </a:r>
                      <a:endParaRPr lang="es-E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Exactitud</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algn="ct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Sensibilidad</a:t>
                      </a: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Especificidad</a:t>
                      </a:r>
                      <a:endParaRPr lang="es-ES" dirty="0"/>
                    </a:p>
                  </a:txBody>
                  <a:tcPr/>
                </a:tc>
                <a:extLst>
                  <a:ext uri="{0D108BD9-81ED-4DB2-BD59-A6C34878D82A}">
                    <a16:rowId xmlns:a16="http://schemas.microsoft.com/office/drawing/2014/main" val="2605563032"/>
                  </a:ext>
                </a:extLst>
              </a:tr>
              <a:tr h="475252">
                <a:tc>
                  <a:txBody>
                    <a:bodyPr/>
                    <a:lstStyle/>
                    <a:p>
                      <a:r>
                        <a:rPr lang="es-PE" b="0" u="none" dirty="0"/>
                        <a:t>VGG16</a:t>
                      </a:r>
                      <a:endParaRPr lang="es-ES" b="0" u="none" dirty="0"/>
                    </a:p>
                  </a:txBody>
                  <a:tcPr/>
                </a:tc>
                <a:tc>
                  <a:txBody>
                    <a:bodyPr/>
                    <a:lstStyle/>
                    <a:p>
                      <a:pPr algn="ctr"/>
                      <a:r>
                        <a:rPr lang="es-PE" dirty="0"/>
                        <a:t>90.10 %</a:t>
                      </a:r>
                      <a:endParaRPr lang="es-ES" dirty="0"/>
                    </a:p>
                  </a:txBody>
                  <a:tcPr/>
                </a:tc>
                <a:tc>
                  <a:txBody>
                    <a:bodyPr/>
                    <a:lstStyle/>
                    <a:p>
                      <a:pPr algn="ctr"/>
                      <a:r>
                        <a:rPr lang="es-PE" dirty="0"/>
                        <a:t>77%</a:t>
                      </a:r>
                      <a:endParaRPr lang="es-ES" dirty="0"/>
                    </a:p>
                  </a:txBody>
                  <a:tcPr/>
                </a:tc>
                <a:tc>
                  <a:txBody>
                    <a:bodyPr/>
                    <a:lstStyle/>
                    <a:p>
                      <a:pPr algn="ctr"/>
                      <a:r>
                        <a:rPr lang="es-PE" dirty="0"/>
                        <a:t>98%</a:t>
                      </a:r>
                      <a:endParaRPr lang="es-ES" dirty="0"/>
                    </a:p>
                  </a:txBody>
                  <a:tcPr/>
                </a:tc>
                <a:tc>
                  <a:txBody>
                    <a:bodyPr/>
                    <a:lstStyle/>
                    <a:p>
                      <a:pPr algn="ctr"/>
                      <a:r>
                        <a:rPr lang="es-PE" dirty="0"/>
                        <a:t>76.7%</a:t>
                      </a:r>
                      <a:endParaRPr lang="es-ES" dirty="0"/>
                    </a:p>
                  </a:txBody>
                  <a:tcPr/>
                </a:tc>
                <a:extLst>
                  <a:ext uri="{0D108BD9-81ED-4DB2-BD59-A6C34878D82A}">
                    <a16:rowId xmlns:a16="http://schemas.microsoft.com/office/drawing/2014/main" val="1773408187"/>
                  </a:ext>
                </a:extLst>
              </a:tr>
              <a:tr h="475252">
                <a:tc>
                  <a:txBody>
                    <a:bodyPr/>
                    <a:lstStyle/>
                    <a:p>
                      <a:r>
                        <a:rPr lang="es-PE" b="0" u="none" dirty="0"/>
                        <a:t>VGG19</a:t>
                      </a:r>
                      <a:endParaRPr lang="es-ES" b="0" u="none" dirty="0"/>
                    </a:p>
                  </a:txBody>
                  <a:tcPr/>
                </a:tc>
                <a:tc>
                  <a:txBody>
                    <a:bodyPr/>
                    <a:lstStyle/>
                    <a:p>
                      <a:pPr algn="ctr"/>
                      <a:r>
                        <a:rPr lang="es-PE" dirty="0"/>
                        <a:t>94.11%</a:t>
                      </a:r>
                      <a:endParaRPr lang="es-ES" dirty="0"/>
                    </a:p>
                  </a:txBody>
                  <a:tcPr/>
                </a:tc>
                <a:tc>
                  <a:txBody>
                    <a:bodyPr/>
                    <a:lstStyle/>
                    <a:p>
                      <a:pPr algn="ctr"/>
                      <a:r>
                        <a:rPr lang="es-PE" dirty="0"/>
                        <a:t>92%</a:t>
                      </a:r>
                      <a:endParaRPr lang="es-ES" dirty="0"/>
                    </a:p>
                  </a:txBody>
                  <a:tcPr/>
                </a:tc>
                <a:tc>
                  <a:txBody>
                    <a:bodyPr/>
                    <a:lstStyle/>
                    <a:p>
                      <a:pPr algn="ctr"/>
                      <a:r>
                        <a:rPr lang="es-PE" dirty="0"/>
                        <a:t>90%</a:t>
                      </a:r>
                      <a:endParaRPr lang="es-ES" dirty="0"/>
                    </a:p>
                  </a:txBody>
                  <a:tcPr/>
                </a:tc>
                <a:tc>
                  <a:txBody>
                    <a:bodyPr/>
                    <a:lstStyle/>
                    <a:p>
                      <a:pPr algn="ctr"/>
                      <a:r>
                        <a:rPr lang="es-PE" dirty="0"/>
                        <a:t>89.7%</a:t>
                      </a:r>
                      <a:endParaRPr lang="es-ES" dirty="0"/>
                    </a:p>
                  </a:txBody>
                  <a:tcPr/>
                </a:tc>
                <a:extLst>
                  <a:ext uri="{0D108BD9-81ED-4DB2-BD59-A6C34878D82A}">
                    <a16:rowId xmlns:a16="http://schemas.microsoft.com/office/drawing/2014/main" val="128916032"/>
                  </a:ext>
                </a:extLst>
              </a:tr>
              <a:tr h="475252">
                <a:tc>
                  <a:txBody>
                    <a:bodyPr/>
                    <a:lstStyle/>
                    <a:p>
                      <a:r>
                        <a:rPr lang="es-PE" b="0" u="none" dirty="0"/>
                        <a:t>ResNet50</a:t>
                      </a:r>
                      <a:endParaRPr lang="es-ES" b="0" u="non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93.33%</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82%</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95%</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94.9%</a:t>
                      </a:r>
                      <a:endParaRPr lang="es-ES" dirty="0"/>
                    </a:p>
                  </a:txBody>
                  <a:tcPr/>
                </a:tc>
                <a:extLst>
                  <a:ext uri="{0D108BD9-81ED-4DB2-BD59-A6C34878D82A}">
                    <a16:rowId xmlns:a16="http://schemas.microsoft.com/office/drawing/2014/main" val="4162485567"/>
                  </a:ext>
                </a:extLst>
              </a:tr>
            </a:tbl>
          </a:graphicData>
        </a:graphic>
      </p:graphicFrame>
      <p:sp>
        <p:nvSpPr>
          <p:cNvPr id="10" name="CuadroTexto 9">
            <a:extLst>
              <a:ext uri="{FF2B5EF4-FFF2-40B4-BE49-F238E27FC236}">
                <a16:creationId xmlns:a16="http://schemas.microsoft.com/office/drawing/2014/main" id="{C58414B4-0978-D952-779D-101F19AC7E3A}"/>
              </a:ext>
            </a:extLst>
          </p:cNvPr>
          <p:cNvSpPr txBox="1"/>
          <p:nvPr/>
        </p:nvSpPr>
        <p:spPr>
          <a:xfrm>
            <a:off x="172415" y="36855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11" name="Rectángulo 10">
            <a:extLst>
              <a:ext uri="{FF2B5EF4-FFF2-40B4-BE49-F238E27FC236}">
                <a16:creationId xmlns:a16="http://schemas.microsoft.com/office/drawing/2014/main" id="{8ABA5CCC-59AF-A185-FFC2-35272B75B4A5}"/>
              </a:ext>
            </a:extLst>
          </p:cNvPr>
          <p:cNvSpPr/>
          <p:nvPr/>
        </p:nvSpPr>
        <p:spPr>
          <a:xfrm>
            <a:off x="3586298" y="949736"/>
            <a:ext cx="5090160" cy="434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PE" dirty="0"/>
              <a:t>Entrenamiento con 20 épocas</a:t>
            </a:r>
            <a:endParaRPr lang="es-ES" dirty="0"/>
          </a:p>
        </p:txBody>
      </p:sp>
      <p:sp>
        <p:nvSpPr>
          <p:cNvPr id="2" name="CuadroTexto 1">
            <a:extLst>
              <a:ext uri="{FF2B5EF4-FFF2-40B4-BE49-F238E27FC236}">
                <a16:creationId xmlns:a16="http://schemas.microsoft.com/office/drawing/2014/main" id="{B74ACF3A-7715-9A59-6CFA-95E2DA00B618}"/>
              </a:ext>
            </a:extLst>
          </p:cNvPr>
          <p:cNvSpPr txBox="1"/>
          <p:nvPr/>
        </p:nvSpPr>
        <p:spPr>
          <a:xfrm>
            <a:off x="3940754" y="5057598"/>
            <a:ext cx="4916731" cy="261610"/>
          </a:xfrm>
          <a:prstGeom prst="rect">
            <a:avLst/>
          </a:prstGeom>
          <a:noFill/>
        </p:spPr>
        <p:txBody>
          <a:bodyPr wrap="none" rtlCol="0">
            <a:spAutoFit/>
          </a:bodyPr>
          <a:lstStyle/>
          <a:p>
            <a:r>
              <a:rPr lang="es-PE" sz="1100" b="0" i="0" u="none" strike="noStrike" baseline="0" dirty="0">
                <a:solidFill>
                  <a:srgbClr val="000000"/>
                </a:solidFill>
                <a:latin typeface="Times New Roman" panose="02020603050405020304" pitchFamily="18" charset="0"/>
              </a:rPr>
              <a:t>Nota: Tabla comparativa de los modelos utilizados para la predicci</a:t>
            </a:r>
            <a:r>
              <a:rPr lang="es-PE" sz="1100" dirty="0">
                <a:solidFill>
                  <a:srgbClr val="000000"/>
                </a:solidFill>
                <a:latin typeface="Times New Roman" panose="02020603050405020304" pitchFamily="18" charset="0"/>
              </a:rPr>
              <a:t>ón con 20 épocas</a:t>
            </a:r>
            <a:endParaRPr lang="es-PE" sz="1100" dirty="0"/>
          </a:p>
        </p:txBody>
      </p:sp>
    </p:spTree>
    <p:extLst>
      <p:ext uri="{BB962C8B-B14F-4D97-AF65-F5344CB8AC3E}">
        <p14:creationId xmlns:p14="http://schemas.microsoft.com/office/powerpoint/2010/main" val="4292044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sp>
        <p:nvSpPr>
          <p:cNvPr id="10" name="CuadroTexto 9">
            <a:extLst>
              <a:ext uri="{FF2B5EF4-FFF2-40B4-BE49-F238E27FC236}">
                <a16:creationId xmlns:a16="http://schemas.microsoft.com/office/drawing/2014/main" id="{C58414B4-0978-D952-779D-101F19AC7E3A}"/>
              </a:ext>
            </a:extLst>
          </p:cNvPr>
          <p:cNvSpPr txBox="1"/>
          <p:nvPr/>
        </p:nvSpPr>
        <p:spPr>
          <a:xfrm>
            <a:off x="223215" y="218820"/>
            <a:ext cx="44857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 SELECCIONADO: VGG19</a:t>
            </a:r>
          </a:p>
        </p:txBody>
      </p:sp>
      <p:pic>
        <p:nvPicPr>
          <p:cNvPr id="4" name="Picture 3" descr="indicadores_chart.png"/>
          <p:cNvPicPr>
            <a:picLocks noChangeAspect="1"/>
          </p:cNvPicPr>
          <p:nvPr/>
        </p:nvPicPr>
        <p:blipFill>
          <a:blip r:embed="rId2"/>
          <a:stretch>
            <a:fillRect/>
          </a:stretch>
        </p:blipFill>
        <p:spPr>
          <a:xfrm>
            <a:off x="507439" y="4461058"/>
            <a:ext cx="3450625" cy="2070375"/>
          </a:xfrm>
          <a:prstGeom prst="rect">
            <a:avLst/>
          </a:prstGeom>
        </p:spPr>
      </p:pic>
      <p:sp>
        <p:nvSpPr>
          <p:cNvPr id="5" name="CuadroTexto 4">
            <a:extLst>
              <a:ext uri="{FF2B5EF4-FFF2-40B4-BE49-F238E27FC236}">
                <a16:creationId xmlns:a16="http://schemas.microsoft.com/office/drawing/2014/main" id="{36F1696D-884D-6309-2C53-EB7652A065C8}"/>
              </a:ext>
            </a:extLst>
          </p:cNvPr>
          <p:cNvSpPr txBox="1"/>
          <p:nvPr/>
        </p:nvSpPr>
        <p:spPr>
          <a:xfrm>
            <a:off x="4267201" y="4894114"/>
            <a:ext cx="7482673" cy="1444113"/>
          </a:xfrm>
          <a:prstGeom prst="rect">
            <a:avLst/>
          </a:prstGeom>
          <a:noFill/>
        </p:spPr>
        <p:txBody>
          <a:bodyPr wrap="square">
            <a:spAutoFit/>
          </a:bodyPr>
          <a:lstStyle/>
          <a:p>
            <a:pPr>
              <a:lnSpc>
                <a:spcPct val="150000"/>
              </a:lnSpc>
            </a:pPr>
            <a:r>
              <a:rPr lang="es-ES" sz="1200" dirty="0">
                <a:latin typeface="Times New Roman" panose="02020603050405020304" pitchFamily="18" charset="0"/>
                <a:cs typeface="Times New Roman" panose="02020603050405020304" pitchFamily="18" charset="0"/>
              </a:rPr>
              <a:t>El desempeño del modelo se mide mediante los siguientes indicadores clave:</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Precisión (94.11%): El modelo identifica correctamente la mayoría de los casos.</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Sensibilidad (90%): Alta capacidad para detectar casos positivos (con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Especificidad (89.7%): Buen desempeño para identificar casos negativos (sin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Exactitud (92%): Buen balance global entre sensibilidad y especificidad.</a:t>
            </a:r>
          </a:p>
        </p:txBody>
      </p:sp>
      <p:pic>
        <p:nvPicPr>
          <p:cNvPr id="9" name="Imagen 8" descr="Gráfico&#10;&#10;Descripción generada automáticamente">
            <a:extLst>
              <a:ext uri="{FF2B5EF4-FFF2-40B4-BE49-F238E27FC236}">
                <a16:creationId xmlns:a16="http://schemas.microsoft.com/office/drawing/2014/main" id="{98417A4E-5DB9-73A8-B86E-E0F467DE923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417" y="1341860"/>
            <a:ext cx="3404042" cy="2829323"/>
          </a:xfrm>
          <a:prstGeom prst="rect">
            <a:avLst/>
          </a:prstGeom>
          <a:noFill/>
          <a:ln>
            <a:noFill/>
          </a:ln>
        </p:spPr>
      </p:pic>
      <p:sp>
        <p:nvSpPr>
          <p:cNvPr id="6" name="Rectangle 1">
            <a:extLst>
              <a:ext uri="{FF2B5EF4-FFF2-40B4-BE49-F238E27FC236}">
                <a16:creationId xmlns:a16="http://schemas.microsoft.com/office/drawing/2014/main" id="{A4308739-0FF5-4F96-88E5-1FFBDF119D8C}"/>
              </a:ext>
            </a:extLst>
          </p:cNvPr>
          <p:cNvSpPr>
            <a:spLocks noChangeArrowheads="1"/>
          </p:cNvSpPr>
          <p:nvPr/>
        </p:nvSpPr>
        <p:spPr bwMode="auto">
          <a:xfrm>
            <a:off x="4267201" y="708546"/>
            <a:ext cx="7482673"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"ConCancer"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Positivos (TP): 96%</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96% de los casos con cáncer. Este resultado muestra una alta sensibilidad, crucial para la detección temprana.</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Negativos (FN): 10%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Solo un 10% de los casos positivos no fueron detectados. Aunque bajo, este porcentaje debe reducirse para minimizar el riesgo de diagnósticos omitidos.</a:t>
            </a:r>
          </a:p>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"SinCancer"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Positivos (FP): 4%</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clasificó incorrectamente al 4% de los casos como positivos. Este bajo valor indica una buena especificidad, ayudando a evitar diagnósticos innecesarios.</a:t>
            </a:r>
          </a:p>
          <a:p>
            <a:pPr marR="0" lvl="0" indent="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Negativos (TN): 90%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90% de los casos sin cáncer, reduciendo alarmas falsas y optimizando la confianza clínica.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0444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838248" y="1787425"/>
            <a:ext cx="480131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01</a:t>
            </a:r>
          </a:p>
          <a:p>
            <a:r>
              <a:rPr lang="es-PE" sz="4000" dirty="0">
                <a:latin typeface="Times New Roman" panose="02020603050405020304" pitchFamily="18" charset="0"/>
                <a:cs typeface="Times New Roman" panose="02020603050405020304" pitchFamily="18" charset="0"/>
              </a:rPr>
              <a:t>__________________</a:t>
            </a:r>
          </a:p>
          <a:p>
            <a:pPr algn="ctr"/>
            <a:r>
              <a:rPr lang="es-PE" sz="4000" b="1" dirty="0">
                <a:latin typeface="Times New Roman" panose="02020603050405020304" pitchFamily="18" charset="0"/>
                <a:cs typeface="Times New Roman" panose="02020603050405020304" pitchFamily="18" charset="0"/>
              </a:rPr>
              <a:t>GENERALIDADES</a:t>
            </a:r>
          </a:p>
        </p:txBody>
      </p:sp>
    </p:spTree>
    <p:extLst>
      <p:ext uri="{BB962C8B-B14F-4D97-AF65-F5344CB8AC3E}">
        <p14:creationId xmlns:p14="http://schemas.microsoft.com/office/powerpoint/2010/main" val="90048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73F52-9987-1EBE-F499-C8CFCD3F66F3}"/>
            </a:ext>
          </a:extLst>
        </p:cNvPr>
        <p:cNvGrpSpPr/>
        <p:nvPr/>
      </p:nvGrpSpPr>
      <p:grpSpPr>
        <a:xfrm>
          <a:off x="0" y="0"/>
          <a:ext cx="0" cy="0"/>
          <a:chOff x="0" y="0"/>
          <a:chExt cx="0" cy="0"/>
        </a:xfrm>
      </p:grpSpPr>
      <p:sp>
        <p:nvSpPr>
          <p:cNvPr id="5" name="CuadroTexto 4">
            <a:extLst>
              <a:ext uri="{FF2B5EF4-FFF2-40B4-BE49-F238E27FC236}">
                <a16:creationId xmlns:a16="http://schemas.microsoft.com/office/drawing/2014/main" id="{D0ACE5EF-3F8F-47B2-F530-2598204F0874}"/>
              </a:ext>
            </a:extLst>
          </p:cNvPr>
          <p:cNvSpPr txBox="1"/>
          <p:nvPr/>
        </p:nvSpPr>
        <p:spPr>
          <a:xfrm>
            <a:off x="601312" y="2259449"/>
            <a:ext cx="11220574" cy="1169551"/>
          </a:xfrm>
          <a:prstGeom prst="rect">
            <a:avLst/>
          </a:prstGeom>
          <a:noFill/>
        </p:spPr>
        <p:txBody>
          <a:bodyPr wrap="square">
            <a:spAutoFit/>
          </a:bodyPr>
          <a:lstStyle/>
          <a:p>
            <a:pPr algn="just"/>
            <a:r>
              <a:rPr lang="es-ES" sz="1400" dirty="0">
                <a:latin typeface="Times New Roman" panose="02020603050405020304" pitchFamily="18" charset="0"/>
                <a:cs typeface="Times New Roman" panose="02020603050405020304" pitchFamily="18" charset="0"/>
              </a:rPr>
              <a:t>El modelo muestra un desempeño sólido, especialmente en la detección de la  clase "</a:t>
            </a:r>
            <a:r>
              <a:rPr lang="es-ES" sz="1400" dirty="0" err="1">
                <a:latin typeface="Times New Roman" panose="02020603050405020304" pitchFamily="18" charset="0"/>
                <a:cs typeface="Times New Roman" panose="02020603050405020304" pitchFamily="18" charset="0"/>
              </a:rPr>
              <a:t>ConCancer</a:t>
            </a:r>
            <a:r>
              <a:rPr lang="es-ES" sz="1400" dirty="0">
                <a:latin typeface="Times New Roman" panose="02020603050405020304" pitchFamily="18" charset="0"/>
                <a:cs typeface="Times New Roman" panose="02020603050405020304" pitchFamily="18" charset="0"/>
              </a:rPr>
              <a:t>", donde la proporción de verdaderos positivos es muy alta. Sin embargo, aún hay un margen de mejora para reducir los falsos negativos, dado el impacto crítico de no detectar casos positivos en un contexto de salud. Los falsos positivos, aunque menos críticos, también pueden ser minimizados para reducir posibles tratamientos innecesarios.</a:t>
            </a:r>
          </a:p>
          <a:p>
            <a:pPr algn="just"/>
            <a:r>
              <a:rPr lang="es-ES" sz="1400" dirty="0">
                <a:latin typeface="Times New Roman" panose="02020603050405020304" pitchFamily="18" charset="0"/>
                <a:cs typeface="Times New Roman" panose="02020603050405020304" pitchFamily="18" charset="0"/>
              </a:rPr>
              <a:t>En general, el balance entre sensibilidad y especificidad parece razonable, pero ajustar el umbral de decisión o entrenar con más datos equilibrados podría optimizar aún más los resultados.</a:t>
            </a:r>
          </a:p>
        </p:txBody>
      </p:sp>
      <p:sp>
        <p:nvSpPr>
          <p:cNvPr id="6" name="CuadroTexto 5">
            <a:extLst>
              <a:ext uri="{FF2B5EF4-FFF2-40B4-BE49-F238E27FC236}">
                <a16:creationId xmlns:a16="http://schemas.microsoft.com/office/drawing/2014/main" id="{9A9A14F0-6B57-E1CF-DA43-984BF334F04B}"/>
              </a:ext>
            </a:extLst>
          </p:cNvPr>
          <p:cNvSpPr txBox="1"/>
          <p:nvPr/>
        </p:nvSpPr>
        <p:spPr>
          <a:xfrm>
            <a:off x="601312" y="1558727"/>
            <a:ext cx="2095445" cy="369332"/>
          </a:xfrm>
          <a:prstGeom prst="rect">
            <a:avLst/>
          </a:prstGeom>
          <a:noFill/>
        </p:spPr>
        <p:txBody>
          <a:bodyPr wrap="none" rtlCol="0">
            <a:spAutoFit/>
          </a:bodyPr>
          <a:lstStyle/>
          <a:p>
            <a:r>
              <a:rPr lang="es-PE" b="1" dirty="0">
                <a:latin typeface="Times New Roman" panose="02020603050405020304" pitchFamily="18" charset="0"/>
                <a:cs typeface="Times New Roman" panose="02020603050405020304" pitchFamily="18" charset="0"/>
              </a:rPr>
              <a:t>Análisis del modelo</a:t>
            </a:r>
          </a:p>
        </p:txBody>
      </p:sp>
      <p:pic>
        <p:nvPicPr>
          <p:cNvPr id="3" name="Imagen 2" descr="Gráfico, Gráfico de barras&#10;&#10;Descripción generada automáticamente">
            <a:extLst>
              <a:ext uri="{FF2B5EF4-FFF2-40B4-BE49-F238E27FC236}">
                <a16:creationId xmlns:a16="http://schemas.microsoft.com/office/drawing/2014/main" id="{7761AB76-9AFE-1B6C-85B3-1305EBE83CE0}"/>
              </a:ext>
            </a:extLst>
          </p:cNvPr>
          <p:cNvPicPr>
            <a:picLocks noChangeAspect="1"/>
          </p:cNvPicPr>
          <p:nvPr/>
        </p:nvPicPr>
        <p:blipFill>
          <a:blip r:embed="rId2"/>
          <a:stretch>
            <a:fillRect/>
          </a:stretch>
        </p:blipFill>
        <p:spPr>
          <a:xfrm>
            <a:off x="3661833" y="3429000"/>
            <a:ext cx="4868334" cy="2921000"/>
          </a:xfrm>
          <a:prstGeom prst="rect">
            <a:avLst/>
          </a:prstGeom>
        </p:spPr>
      </p:pic>
    </p:spTree>
    <p:extLst>
      <p:ext uri="{BB962C8B-B14F-4D97-AF65-F5344CB8AC3E}">
        <p14:creationId xmlns:p14="http://schemas.microsoft.com/office/powerpoint/2010/main" val="241335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A39E4-5A0D-DB3C-8530-670D3E1322EA}"/>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41C3AF58-DF93-36E8-A482-4EAC2F97AF9C}"/>
              </a:ext>
            </a:extLst>
          </p:cNvPr>
          <p:cNvSpPr txBox="1"/>
          <p:nvPr/>
        </p:nvSpPr>
        <p:spPr>
          <a:xfrm>
            <a:off x="93305" y="550507"/>
            <a:ext cx="198528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SISTEMA WEB</a:t>
            </a:r>
          </a:p>
        </p:txBody>
      </p:sp>
      <p:sp>
        <p:nvSpPr>
          <p:cNvPr id="10" name="CuadroTexto 9">
            <a:extLst>
              <a:ext uri="{FF2B5EF4-FFF2-40B4-BE49-F238E27FC236}">
                <a16:creationId xmlns:a16="http://schemas.microsoft.com/office/drawing/2014/main" id="{F1769E8A-6E4F-B139-EACB-6252F2B656EF}"/>
              </a:ext>
            </a:extLst>
          </p:cNvPr>
          <p:cNvSpPr txBox="1"/>
          <p:nvPr/>
        </p:nvSpPr>
        <p:spPr>
          <a:xfrm>
            <a:off x="3749751" y="6018876"/>
            <a:ext cx="4826962"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Imágenes del sistema inteligente elaborado por los autores</a:t>
            </a:r>
            <a:endParaRPr lang="es-PE" sz="1400"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5B14F84B-0C53-3F1C-6896-23C38D8D7416}"/>
              </a:ext>
            </a:extLst>
          </p:cNvPr>
          <p:cNvPicPr>
            <a:picLocks noChangeAspect="1"/>
          </p:cNvPicPr>
          <p:nvPr/>
        </p:nvPicPr>
        <p:blipFill>
          <a:blip r:embed="rId2"/>
          <a:srcRect t="5987"/>
          <a:stretch/>
        </p:blipFill>
        <p:spPr>
          <a:xfrm>
            <a:off x="93305" y="1772817"/>
            <a:ext cx="3517641" cy="3418501"/>
          </a:xfrm>
          <a:prstGeom prst="rect">
            <a:avLst/>
          </a:prstGeom>
        </p:spPr>
      </p:pic>
      <p:pic>
        <p:nvPicPr>
          <p:cNvPr id="7" name="Imagen 6">
            <a:extLst>
              <a:ext uri="{FF2B5EF4-FFF2-40B4-BE49-F238E27FC236}">
                <a16:creationId xmlns:a16="http://schemas.microsoft.com/office/drawing/2014/main" id="{D08D9043-0762-B786-59FC-99F3D0FDA83B}"/>
              </a:ext>
            </a:extLst>
          </p:cNvPr>
          <p:cNvPicPr>
            <a:picLocks noChangeAspect="1"/>
          </p:cNvPicPr>
          <p:nvPr/>
        </p:nvPicPr>
        <p:blipFill>
          <a:blip r:embed="rId3"/>
          <a:stretch>
            <a:fillRect/>
          </a:stretch>
        </p:blipFill>
        <p:spPr>
          <a:xfrm>
            <a:off x="3852681" y="1772817"/>
            <a:ext cx="4062992" cy="3418502"/>
          </a:xfrm>
          <a:prstGeom prst="rect">
            <a:avLst/>
          </a:prstGeom>
        </p:spPr>
      </p:pic>
      <p:pic>
        <p:nvPicPr>
          <p:cNvPr id="9" name="Imagen 8">
            <a:extLst>
              <a:ext uri="{FF2B5EF4-FFF2-40B4-BE49-F238E27FC236}">
                <a16:creationId xmlns:a16="http://schemas.microsoft.com/office/drawing/2014/main" id="{3E1879E8-34D6-21A4-CA01-4AA1D95892D6}"/>
              </a:ext>
            </a:extLst>
          </p:cNvPr>
          <p:cNvPicPr>
            <a:picLocks noChangeAspect="1"/>
          </p:cNvPicPr>
          <p:nvPr/>
        </p:nvPicPr>
        <p:blipFill>
          <a:blip r:embed="rId4"/>
          <a:stretch>
            <a:fillRect/>
          </a:stretch>
        </p:blipFill>
        <p:spPr>
          <a:xfrm>
            <a:off x="8157408" y="1772816"/>
            <a:ext cx="3874852" cy="3418501"/>
          </a:xfrm>
          <a:prstGeom prst="rect">
            <a:avLst/>
          </a:prstGeom>
        </p:spPr>
      </p:pic>
    </p:spTree>
    <p:extLst>
      <p:ext uri="{BB962C8B-B14F-4D97-AF65-F5344CB8AC3E}">
        <p14:creationId xmlns:p14="http://schemas.microsoft.com/office/powerpoint/2010/main" val="1353761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2541517" y="1787425"/>
            <a:ext cx="7394781"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06</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DISCUSIÓN DE RESULTADOS</a:t>
            </a:r>
          </a:p>
        </p:txBody>
      </p:sp>
    </p:spTree>
    <p:extLst>
      <p:ext uri="{BB962C8B-B14F-4D97-AF65-F5344CB8AC3E}">
        <p14:creationId xmlns:p14="http://schemas.microsoft.com/office/powerpoint/2010/main" val="1315602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1884555"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RESULTADOS</a:t>
            </a:r>
          </a:p>
        </p:txBody>
      </p:sp>
      <p:sp>
        <p:nvSpPr>
          <p:cNvPr id="5" name="CuadroTexto 4">
            <a:extLst>
              <a:ext uri="{FF2B5EF4-FFF2-40B4-BE49-F238E27FC236}">
                <a16:creationId xmlns:a16="http://schemas.microsoft.com/office/drawing/2014/main" id="{36D01945-2D98-24B0-515C-A6A129515EB9}"/>
              </a:ext>
            </a:extLst>
          </p:cNvPr>
          <p:cNvSpPr txBox="1"/>
          <p:nvPr/>
        </p:nvSpPr>
        <p:spPr>
          <a:xfrm>
            <a:off x="639472" y="2728495"/>
            <a:ext cx="4093393" cy="1156086"/>
          </a:xfrm>
          <a:prstGeom prst="rect">
            <a:avLst/>
          </a:prstGeom>
          <a:noFill/>
        </p:spPr>
        <p:txBody>
          <a:bodyPr wrap="square">
            <a:spAutoFit/>
          </a:bodyPr>
          <a:lstStyle/>
          <a:p>
            <a:pPr>
              <a:lnSpc>
                <a:spcPct val="150000"/>
              </a:lnSpc>
            </a:pPr>
            <a:r>
              <a:rPr lang="es-ES" sz="1600" dirty="0">
                <a:latin typeface="Times New Roman" panose="02020603050405020304" pitchFamily="18" charset="0"/>
                <a:cs typeface="Times New Roman" panose="02020603050405020304" pitchFamily="18" charset="0"/>
              </a:rPr>
              <a:t>Los resultados obtenidos en este estudio muestran un desempeño competitivo al compararse con estudios previos:</a:t>
            </a:r>
          </a:p>
        </p:txBody>
      </p:sp>
      <p:sp>
        <p:nvSpPr>
          <p:cNvPr id="10" name="CuadroTexto 9">
            <a:extLst>
              <a:ext uri="{FF2B5EF4-FFF2-40B4-BE49-F238E27FC236}">
                <a16:creationId xmlns:a16="http://schemas.microsoft.com/office/drawing/2014/main" id="{C03AC7BF-387A-AA25-591B-D38E32CFBF3D}"/>
              </a:ext>
            </a:extLst>
          </p:cNvPr>
          <p:cNvSpPr txBox="1"/>
          <p:nvPr/>
        </p:nvSpPr>
        <p:spPr>
          <a:xfrm>
            <a:off x="4732865" y="1513582"/>
            <a:ext cx="6096000" cy="1525418"/>
          </a:xfrm>
          <a:prstGeom prst="rect">
            <a:avLst/>
          </a:prstGeom>
          <a:solidFill>
            <a:schemeClr val="bg1">
              <a:lumMod val="95000"/>
            </a:schemeClr>
          </a:solidFill>
        </p:spPr>
        <p:txBody>
          <a:bodyPr wrap="square">
            <a:spAutoFit/>
          </a:bodyPr>
          <a:lstStyle/>
          <a:p>
            <a:pPr>
              <a:lnSpc>
                <a:spcPct val="150000"/>
              </a:lnSpc>
            </a:pPr>
            <a:r>
              <a:rPr lang="es-ES" sz="1600" b="1" dirty="0" err="1">
                <a:latin typeface="Times New Roman" panose="02020603050405020304" pitchFamily="18" charset="0"/>
                <a:cs typeface="Times New Roman" panose="02020603050405020304" pitchFamily="18" charset="0"/>
              </a:rPr>
              <a:t>Guajin</a:t>
            </a:r>
            <a:r>
              <a:rPr lang="es-ES" sz="1600" b="1" dirty="0">
                <a:latin typeface="Times New Roman" panose="02020603050405020304" pitchFamily="18" charset="0"/>
                <a:cs typeface="Times New Roman" panose="02020603050405020304" pitchFamily="18" charset="0"/>
              </a:rPr>
              <a:t> y </a:t>
            </a:r>
            <a:r>
              <a:rPr lang="es-ES" sz="1600" b="1" dirty="0" err="1">
                <a:latin typeface="Times New Roman" panose="02020603050405020304" pitchFamily="18" charset="0"/>
                <a:cs typeface="Times New Roman" panose="02020603050405020304" pitchFamily="18" charset="0"/>
              </a:rPr>
              <a:t>Kup-Sze</a:t>
            </a:r>
            <a:r>
              <a:rPr lang="es-ES" sz="1600" b="1" dirty="0">
                <a:latin typeface="Times New Roman" panose="02020603050405020304" pitchFamily="18" charset="0"/>
                <a:cs typeface="Times New Roman" panose="02020603050405020304" pitchFamily="18" charset="0"/>
              </a:rPr>
              <a:t> (2018): </a:t>
            </a:r>
            <a:r>
              <a:rPr lang="es-ES" sz="1600" dirty="0">
                <a:latin typeface="Times New Roman" panose="02020603050405020304" pitchFamily="18" charset="0"/>
                <a:cs typeface="Times New Roman" panose="02020603050405020304" pitchFamily="18" charset="0"/>
              </a:rPr>
              <a:t>Lograron una precisión del 95.27% utilizando redes neuronales artificiales. Nuestro enfoque con VGG19 logra una precisión similar (94.11%) pero con un modelo más interpretable y eficiente para imágenes histológicas.</a:t>
            </a:r>
          </a:p>
        </p:txBody>
      </p:sp>
      <p:sp>
        <p:nvSpPr>
          <p:cNvPr id="13" name="CuadroTexto 12">
            <a:extLst>
              <a:ext uri="{FF2B5EF4-FFF2-40B4-BE49-F238E27FC236}">
                <a16:creationId xmlns:a16="http://schemas.microsoft.com/office/drawing/2014/main" id="{B7EE4E33-C58E-FC8A-A551-E65D4EF3AAE6}"/>
              </a:ext>
            </a:extLst>
          </p:cNvPr>
          <p:cNvSpPr txBox="1"/>
          <p:nvPr/>
        </p:nvSpPr>
        <p:spPr>
          <a:xfrm>
            <a:off x="4732865" y="3630136"/>
            <a:ext cx="6096000" cy="1525418"/>
          </a:xfrm>
          <a:prstGeom prst="rect">
            <a:avLst/>
          </a:prstGeom>
          <a:solidFill>
            <a:schemeClr val="bg1">
              <a:lumMod val="95000"/>
            </a:schemeClr>
          </a:solidFill>
        </p:spPr>
        <p:txBody>
          <a:bodyPr wrap="square">
            <a:spAutoFit/>
          </a:bodyPr>
          <a:lstStyle/>
          <a:p>
            <a:pPr>
              <a:lnSpc>
                <a:spcPct val="150000"/>
              </a:lnSpc>
            </a:pPr>
            <a:r>
              <a:rPr lang="es-ES" sz="1600" b="1" dirty="0">
                <a:latin typeface="Times New Roman" panose="02020603050405020304" pitchFamily="18" charset="0"/>
                <a:cs typeface="Times New Roman" panose="02020603050405020304" pitchFamily="18" charset="0"/>
              </a:rPr>
              <a:t>Forero Cuellar (2019): </a:t>
            </a:r>
            <a:r>
              <a:rPr lang="es-ES" sz="1600" dirty="0">
                <a:latin typeface="Times New Roman" panose="02020603050405020304" pitchFamily="18" charset="0"/>
                <a:cs typeface="Times New Roman" panose="02020603050405020304" pitchFamily="18" charset="0"/>
              </a:rPr>
              <a:t>Alcanzó una precisión del 83.1% con métodos tradicionales como regresión logística. Nuestro sistema basado en Deep Learning supera este resultado gracias a su capacidad para analizar patrones complejos en imágenes.</a:t>
            </a:r>
          </a:p>
        </p:txBody>
      </p:sp>
    </p:spTree>
    <p:extLst>
      <p:ext uri="{BB962C8B-B14F-4D97-AF65-F5344CB8AC3E}">
        <p14:creationId xmlns:p14="http://schemas.microsoft.com/office/powerpoint/2010/main" val="29393196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4094728" y="1787425"/>
            <a:ext cx="428835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07</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CONCLUSIONES</a:t>
            </a:r>
          </a:p>
        </p:txBody>
      </p:sp>
    </p:spTree>
    <p:extLst>
      <p:ext uri="{BB962C8B-B14F-4D97-AF65-F5344CB8AC3E}">
        <p14:creationId xmlns:p14="http://schemas.microsoft.com/office/powerpoint/2010/main" val="3160746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CONCLUSIONES</a:t>
            </a:r>
          </a:p>
        </p:txBody>
      </p:sp>
      <p:sp>
        <p:nvSpPr>
          <p:cNvPr id="4" name="CuadroTexto 3">
            <a:extLst>
              <a:ext uri="{FF2B5EF4-FFF2-40B4-BE49-F238E27FC236}">
                <a16:creationId xmlns:a16="http://schemas.microsoft.com/office/drawing/2014/main" id="{DBEDB908-1DB7-0758-3BE2-00C313D21B0B}"/>
              </a:ext>
            </a:extLst>
          </p:cNvPr>
          <p:cNvSpPr txBox="1"/>
          <p:nvPr/>
        </p:nvSpPr>
        <p:spPr>
          <a:xfrm>
            <a:off x="8230717" y="2854195"/>
            <a:ext cx="2886216"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El modelo VGG19 alcanzó una precisión del 94.11%, exactitud de 92%, sensibilidad del 90% y  especificidad del 89.7% en el diagnóstico del cáncer de próstata, superando a VGG16 y ResNet50, demostrando ser una herramienta eficiente y precisa para el apoyo clínico.</a:t>
            </a:r>
          </a:p>
        </p:txBody>
      </p:sp>
      <p:sp>
        <p:nvSpPr>
          <p:cNvPr id="6" name="CuadroTexto 5">
            <a:extLst>
              <a:ext uri="{FF2B5EF4-FFF2-40B4-BE49-F238E27FC236}">
                <a16:creationId xmlns:a16="http://schemas.microsoft.com/office/drawing/2014/main" id="{6CFB98D8-2625-18F8-81CA-7A6077A313AC}"/>
              </a:ext>
            </a:extLst>
          </p:cNvPr>
          <p:cNvSpPr txBox="1"/>
          <p:nvPr/>
        </p:nvSpPr>
        <p:spPr>
          <a:xfrm>
            <a:off x="4151021" y="4089534"/>
            <a:ext cx="3081500"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La integración de Deep Learning en el diagnóstico médico optimiza la detección temprana de cáncer, mejorando la rapidez en el diagnóstico y reduciendo el margen de error en la clasificación de imágenes.</a:t>
            </a:r>
          </a:p>
          <a:p>
            <a:pPr algn="just"/>
            <a:endParaRPr lang="es-ES" sz="1200" dirty="0">
              <a:solidFill>
                <a:schemeClr val="tx1"/>
              </a:solidFill>
              <a:latin typeface="ui-sans-serif"/>
            </a:endParaRPr>
          </a:p>
          <a:p>
            <a:pPr algn="just"/>
            <a:endParaRPr lang="es-ES" sz="12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9EE1D5B4-D8CE-4BDF-5678-EF30DD78E957}"/>
              </a:ext>
            </a:extLst>
          </p:cNvPr>
          <p:cNvSpPr txBox="1"/>
          <p:nvPr/>
        </p:nvSpPr>
        <p:spPr>
          <a:xfrm>
            <a:off x="5260323" y="3429000"/>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05D451B1-AB14-C9D2-2063-ED8384758DA3}"/>
              </a:ext>
            </a:extLst>
          </p:cNvPr>
          <p:cNvSpPr txBox="1"/>
          <p:nvPr/>
        </p:nvSpPr>
        <p:spPr>
          <a:xfrm>
            <a:off x="5342957"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
        <p:nvSpPr>
          <p:cNvPr id="12" name="CuadroTexto 11">
            <a:extLst>
              <a:ext uri="{FF2B5EF4-FFF2-40B4-BE49-F238E27FC236}">
                <a16:creationId xmlns:a16="http://schemas.microsoft.com/office/drawing/2014/main" id="{A41C734F-05DB-7AC3-9BCE-7BEC61A7DE66}"/>
              </a:ext>
            </a:extLst>
          </p:cNvPr>
          <p:cNvSpPr txBox="1"/>
          <p:nvPr/>
        </p:nvSpPr>
        <p:spPr>
          <a:xfrm>
            <a:off x="4151021" y="1633926"/>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preprocesamiento de imágenes de cáncer de próstata mejora la calidad y diversidad del conjunto de datos, asegurando un modelo preciso. La normalización, segmentación y aumento de datos son esenciales para entrenar modelos efectivos. Estos pasos son clave para obtener diagnósticos confiables y precisos</a:t>
            </a:r>
          </a:p>
        </p:txBody>
      </p:sp>
      <p:sp>
        <p:nvSpPr>
          <p:cNvPr id="15" name="CuadroTexto 14">
            <a:extLst>
              <a:ext uri="{FF2B5EF4-FFF2-40B4-BE49-F238E27FC236}">
                <a16:creationId xmlns:a16="http://schemas.microsoft.com/office/drawing/2014/main" id="{82198786-FCF5-1C15-AEA4-51358DF79BA3}"/>
              </a:ext>
            </a:extLst>
          </p:cNvPr>
          <p:cNvSpPr txBox="1"/>
          <p:nvPr/>
        </p:nvSpPr>
        <p:spPr>
          <a:xfrm>
            <a:off x="450040" y="2761863"/>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desarrollo de un sistema basado en Deep Learning para predecir el diagnóstico de cáncer de próstata tiene la rapidez en la detección del cáncer de próstata. Sin embargo, requiere un conjunto de datos de alta calidad, un preprocesamiento adecuado y una evaluación rigurosa para garantizar su efectividad en entornos clínicos reales.</a:t>
            </a:r>
          </a:p>
        </p:txBody>
      </p:sp>
      <p:sp>
        <p:nvSpPr>
          <p:cNvPr id="16" name="CuadroTexto 15">
            <a:extLst>
              <a:ext uri="{FF2B5EF4-FFF2-40B4-BE49-F238E27FC236}">
                <a16:creationId xmlns:a16="http://schemas.microsoft.com/office/drawing/2014/main" id="{139D391F-F990-A6A9-7F80-BFD5809AF848}"/>
              </a:ext>
            </a:extLst>
          </p:cNvPr>
          <p:cNvSpPr txBox="1"/>
          <p:nvPr/>
        </p:nvSpPr>
        <p:spPr>
          <a:xfrm>
            <a:off x="9325011" y="2131825"/>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04</a:t>
            </a:r>
          </a:p>
        </p:txBody>
      </p:sp>
      <p:sp>
        <p:nvSpPr>
          <p:cNvPr id="17" name="CuadroTexto 16">
            <a:extLst>
              <a:ext uri="{FF2B5EF4-FFF2-40B4-BE49-F238E27FC236}">
                <a16:creationId xmlns:a16="http://schemas.microsoft.com/office/drawing/2014/main" id="{A733B6DF-55DB-7239-361C-EE2C300C95DC}"/>
              </a:ext>
            </a:extLst>
          </p:cNvPr>
          <p:cNvSpPr txBox="1"/>
          <p:nvPr/>
        </p:nvSpPr>
        <p:spPr>
          <a:xfrm>
            <a:off x="1641976" y="2053977"/>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Tree>
    <p:extLst>
      <p:ext uri="{BB962C8B-B14F-4D97-AF65-F5344CB8AC3E}">
        <p14:creationId xmlns:p14="http://schemas.microsoft.com/office/powerpoint/2010/main" val="39104487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F8A84-9182-FDD3-AD6F-C6F34D7E6393}"/>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2A5D2BA-9192-91B1-566A-47560E6686AF}"/>
              </a:ext>
            </a:extLst>
          </p:cNvPr>
          <p:cNvSpPr txBox="1"/>
          <p:nvPr/>
        </p:nvSpPr>
        <p:spPr>
          <a:xfrm>
            <a:off x="3454329" y="1787425"/>
            <a:ext cx="5569153"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08</a:t>
            </a:r>
          </a:p>
          <a:p>
            <a:r>
              <a:rPr lang="es-PE" sz="4000" dirty="0">
                <a:latin typeface="Times New Roman" panose="02020603050405020304" pitchFamily="18" charset="0"/>
                <a:cs typeface="Times New Roman" panose="02020603050405020304" pitchFamily="18" charset="0"/>
              </a:rPr>
              <a:t>_____________________</a:t>
            </a:r>
          </a:p>
          <a:p>
            <a:pPr algn="ctr"/>
            <a:r>
              <a:rPr lang="es-PE" sz="4000" b="1" dirty="0">
                <a:latin typeface="Times New Roman" panose="02020603050405020304" pitchFamily="18" charset="0"/>
                <a:cs typeface="Times New Roman" panose="02020603050405020304" pitchFamily="18" charset="0"/>
              </a:rPr>
              <a:t>RECOMENDACIONES</a:t>
            </a:r>
          </a:p>
        </p:txBody>
      </p:sp>
    </p:spTree>
    <p:extLst>
      <p:ext uri="{BB962C8B-B14F-4D97-AF65-F5344CB8AC3E}">
        <p14:creationId xmlns:p14="http://schemas.microsoft.com/office/powerpoint/2010/main" val="2330986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4EB04-9D16-B84A-F751-E0ACDAF0D804}"/>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5A71C45-C6A6-CEB9-92E0-9C24D1FFF6BE}"/>
              </a:ext>
            </a:extLst>
          </p:cNvPr>
          <p:cNvSpPr txBox="1"/>
          <p:nvPr/>
        </p:nvSpPr>
        <p:spPr>
          <a:xfrm>
            <a:off x="698740" y="319177"/>
            <a:ext cx="2882520"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RECOMENDACIONES</a:t>
            </a:r>
          </a:p>
        </p:txBody>
      </p:sp>
      <p:sp>
        <p:nvSpPr>
          <p:cNvPr id="4" name="CuadroTexto 3">
            <a:extLst>
              <a:ext uri="{FF2B5EF4-FFF2-40B4-BE49-F238E27FC236}">
                <a16:creationId xmlns:a16="http://schemas.microsoft.com/office/drawing/2014/main" id="{2819454C-5269-7E8D-F63A-95D9B67EDF63}"/>
              </a:ext>
            </a:extLst>
          </p:cNvPr>
          <p:cNvSpPr txBox="1"/>
          <p:nvPr/>
        </p:nvSpPr>
        <p:spPr>
          <a:xfrm>
            <a:off x="1002228" y="1988190"/>
            <a:ext cx="3205878"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Se recomienda integrar datos clínicos adicionales (edad, antecedentes familiares, marcadores biológicos) junto con las imágenes médicas para mejorar la precisión y personalización del diagnóstico.</a:t>
            </a:r>
          </a:p>
        </p:txBody>
      </p:sp>
      <p:sp>
        <p:nvSpPr>
          <p:cNvPr id="5" name="CuadroTexto 4">
            <a:extLst>
              <a:ext uri="{FF2B5EF4-FFF2-40B4-BE49-F238E27FC236}">
                <a16:creationId xmlns:a16="http://schemas.microsoft.com/office/drawing/2014/main" id="{CF7967DB-9B47-8853-927E-E44FC8359F19}"/>
              </a:ext>
            </a:extLst>
          </p:cNvPr>
          <p:cNvSpPr txBox="1"/>
          <p:nvPr/>
        </p:nvSpPr>
        <p:spPr>
          <a:xfrm>
            <a:off x="8742080" y="1988190"/>
            <a:ext cx="3173112"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Futuras investigaciones deben explorar nuevas arquitecturas de redes neuronales o enfoques híbridos, buscando mejorar aún más la precisión diagnóstica alcanzada con el modelo VGG19.</a:t>
            </a:r>
          </a:p>
          <a:p>
            <a:pPr algn="just"/>
            <a:endParaRPr lang="es-ES" sz="1600" b="0" i="0" dirty="0">
              <a:solidFill>
                <a:schemeClr val="tx1"/>
              </a:solidFill>
              <a:effectLst/>
              <a:latin typeface="ui-sans-serif"/>
            </a:endParaRPr>
          </a:p>
        </p:txBody>
      </p:sp>
      <p:sp>
        <p:nvSpPr>
          <p:cNvPr id="3" name="CuadroTexto 2">
            <a:extLst>
              <a:ext uri="{FF2B5EF4-FFF2-40B4-BE49-F238E27FC236}">
                <a16:creationId xmlns:a16="http://schemas.microsoft.com/office/drawing/2014/main" id="{27E00B9D-27CE-AE51-88CE-8027AE2A64E2}"/>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0DB15BD2-6E9E-F6C1-16EB-F869DA76CDCE}"/>
              </a:ext>
            </a:extLst>
          </p:cNvPr>
          <p:cNvSpPr txBox="1"/>
          <p:nvPr/>
        </p:nvSpPr>
        <p:spPr>
          <a:xfrm>
            <a:off x="4872154" y="1978904"/>
            <a:ext cx="3329454"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Es esencial establecer protocolos estandarizados para la captura de imágenes médicas, garantizando consistencia y calidad, lo que aumentará la fiabilidad y reproducibilidad de los resultados.</a:t>
            </a:r>
          </a:p>
          <a:p>
            <a:pPr algn="just"/>
            <a:endParaRPr lang="es-ES" sz="16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711E53B5-F144-5454-285C-8552119D6E26}"/>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A535A58E-3577-2D7D-28F2-9F22938945AC}"/>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176617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86040" y="322363"/>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3" name="Rectángulo 2">
            <a:extLst>
              <a:ext uri="{FF2B5EF4-FFF2-40B4-BE49-F238E27FC236}">
                <a16:creationId xmlns:a16="http://schemas.microsoft.com/office/drawing/2014/main" id="{13B56237-E839-B909-6DAF-C2D6280C0793}"/>
              </a:ext>
            </a:extLst>
          </p:cNvPr>
          <p:cNvSpPr/>
          <p:nvPr/>
        </p:nvSpPr>
        <p:spPr>
          <a:xfrm>
            <a:off x="1283198" y="2027060"/>
            <a:ext cx="3114135" cy="738663"/>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SITUACIÓN</a:t>
            </a:r>
          </a:p>
        </p:txBody>
      </p:sp>
      <p:sp>
        <p:nvSpPr>
          <p:cNvPr id="5" name="Rectángulo 4">
            <a:extLst>
              <a:ext uri="{FF2B5EF4-FFF2-40B4-BE49-F238E27FC236}">
                <a16:creationId xmlns:a16="http://schemas.microsoft.com/office/drawing/2014/main" id="{1B1F1B57-43F4-ABBA-7044-C1F163BD974B}"/>
              </a:ext>
            </a:extLst>
          </p:cNvPr>
          <p:cNvSpPr/>
          <p:nvPr/>
        </p:nvSpPr>
        <p:spPr>
          <a:xfrm>
            <a:off x="1283198" y="3793704"/>
            <a:ext cx="3114135" cy="73866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FORMULACIÓN PROBLEMA</a:t>
            </a:r>
          </a:p>
        </p:txBody>
      </p:sp>
      <p:sp>
        <p:nvSpPr>
          <p:cNvPr id="11" name="CuadroTexto 10">
            <a:extLst>
              <a:ext uri="{FF2B5EF4-FFF2-40B4-BE49-F238E27FC236}">
                <a16:creationId xmlns:a16="http://schemas.microsoft.com/office/drawing/2014/main" id="{DBB91B1C-47E7-CD39-90C1-850E66C405D0}"/>
              </a:ext>
            </a:extLst>
          </p:cNvPr>
          <p:cNvSpPr txBox="1"/>
          <p:nvPr/>
        </p:nvSpPr>
        <p:spPr>
          <a:xfrm>
            <a:off x="5126479" y="3912870"/>
            <a:ext cx="6428577" cy="523220"/>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¿Cómo detectar de forma temprana el cáncer de próstata, permitiendo un diagnóstico en el ámbito de la salud?</a:t>
            </a:r>
            <a:endParaRPr lang="es-PE" dirty="0"/>
          </a:p>
        </p:txBody>
      </p:sp>
      <p:sp>
        <p:nvSpPr>
          <p:cNvPr id="14" name="CuadroTexto 13">
            <a:extLst>
              <a:ext uri="{FF2B5EF4-FFF2-40B4-BE49-F238E27FC236}">
                <a16:creationId xmlns:a16="http://schemas.microsoft.com/office/drawing/2014/main" id="{E839B784-90F3-6DF9-CC49-8AEA3D52F9AD}"/>
              </a:ext>
            </a:extLst>
          </p:cNvPr>
          <p:cNvSpPr txBox="1"/>
          <p:nvPr/>
        </p:nvSpPr>
        <p:spPr>
          <a:xfrm>
            <a:off x="5126480" y="1477008"/>
            <a:ext cx="6428577" cy="1600438"/>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El cáncer de próstata es una de las principales causas de mortalidad en hombres a nivel mundial. Sin embargo, la detección temprana de esta enfermedad resulta un desafío debido a la complejidad en la identificación de signos iniciales y a la limitada disponibilidad de tecnologías avanzadas en varias regiones. </a:t>
            </a:r>
          </a:p>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Esta situación genera la necesidad de implementar sistemas de diagnóstico automáticos y accesibles para mejorar la precisión y oportunidad del diagnóstico clínico.</a:t>
            </a:r>
            <a:endParaRPr lang="es-PE" sz="14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52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98740" y="122308"/>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4" name="Rectángulo 3">
            <a:extLst>
              <a:ext uri="{FF2B5EF4-FFF2-40B4-BE49-F238E27FC236}">
                <a16:creationId xmlns:a16="http://schemas.microsoft.com/office/drawing/2014/main" id="{BC2C8F3D-9E00-A3B2-20DD-6E9E9F16828A}"/>
              </a:ext>
            </a:extLst>
          </p:cNvPr>
          <p:cNvSpPr/>
          <p:nvPr/>
        </p:nvSpPr>
        <p:spPr>
          <a:xfrm>
            <a:off x="896495" y="2791032"/>
            <a:ext cx="3114135" cy="727218"/>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OBJETIVOS</a:t>
            </a:r>
          </a:p>
        </p:txBody>
      </p:sp>
      <p:sp>
        <p:nvSpPr>
          <p:cNvPr id="13" name="CuadroTexto 12">
            <a:extLst>
              <a:ext uri="{FF2B5EF4-FFF2-40B4-BE49-F238E27FC236}">
                <a16:creationId xmlns:a16="http://schemas.microsoft.com/office/drawing/2014/main" id="{68A1AD65-AB9D-28F6-BF67-24ECA2AD254D}"/>
              </a:ext>
            </a:extLst>
          </p:cNvPr>
          <p:cNvSpPr txBox="1"/>
          <p:nvPr/>
        </p:nvSpPr>
        <p:spPr>
          <a:xfrm>
            <a:off x="4511072" y="1301590"/>
            <a:ext cx="7340600" cy="4254819"/>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lnSpc>
                <a:spcPct val="150000"/>
              </a:lnSpc>
              <a:buNone/>
            </a:pPr>
            <a:r>
              <a:rPr lang="es-ES" b="1" dirty="0"/>
              <a:t>Objetivo general</a:t>
            </a:r>
          </a:p>
          <a:p>
            <a:pPr>
              <a:lnSpc>
                <a:spcPct val="150000"/>
              </a:lnSpc>
            </a:pPr>
            <a:r>
              <a:rPr lang="es-MX" dirty="0"/>
              <a:t>Desarrollar un sistema inteligente basado en Deep Learning para predecir el diagnóstico de cáncer de próstata.</a:t>
            </a:r>
          </a:p>
          <a:p>
            <a:pPr>
              <a:lnSpc>
                <a:spcPct val="150000"/>
              </a:lnSpc>
            </a:pPr>
            <a:endParaRPr lang="es-ES" dirty="0"/>
          </a:p>
          <a:p>
            <a:pPr marL="0" indent="0">
              <a:lnSpc>
                <a:spcPct val="150000"/>
              </a:lnSpc>
              <a:buNone/>
            </a:pPr>
            <a:r>
              <a:rPr lang="es-ES" b="1" dirty="0"/>
              <a:t>Objetivos específicos</a:t>
            </a:r>
          </a:p>
          <a:p>
            <a:pPr>
              <a:lnSpc>
                <a:spcPct val="150000"/>
              </a:lnSpc>
            </a:pPr>
            <a:r>
              <a:rPr lang="es-PE" altLang="es-PE" dirty="0"/>
              <a:t>Analizar y preprocesar imágenes de cáncer de próstata para crear un conjunto de datos representativo para el modelo.</a:t>
            </a:r>
          </a:p>
          <a:p>
            <a:pPr>
              <a:lnSpc>
                <a:spcPct val="150000"/>
              </a:lnSpc>
            </a:pPr>
            <a:r>
              <a:rPr lang="es-PE" altLang="es-PE" dirty="0"/>
              <a:t>Desarrollar y optimizar un modelo de Deep Learning adecuado para la clasificación de imágenes médicas que permita diferenciar entre muestras con cáncer y sin cáncer.</a:t>
            </a:r>
          </a:p>
          <a:p>
            <a:pPr>
              <a:lnSpc>
                <a:spcPct val="150000"/>
              </a:lnSpc>
            </a:pPr>
            <a:r>
              <a:rPr lang="es-PE" altLang="es-PE" dirty="0"/>
              <a:t>Implementar un sistema de predicción que integre el modelo entrenado en una interfaz accesible para profesionales de la salud.</a:t>
            </a:r>
          </a:p>
          <a:p>
            <a:pPr>
              <a:lnSpc>
                <a:spcPct val="150000"/>
              </a:lnSpc>
            </a:pPr>
            <a:r>
              <a:rPr lang="es-PE" altLang="es-PE" dirty="0"/>
              <a:t>Evaluar el rendimiento del sistema mediante métricas de precisión, exactitud, sensibilidad y especificidad para validar su eficacia en la detección de cáncer de próstata. </a:t>
            </a:r>
          </a:p>
        </p:txBody>
      </p:sp>
    </p:spTree>
    <p:extLst>
      <p:ext uri="{BB962C8B-B14F-4D97-AF65-F5344CB8AC3E}">
        <p14:creationId xmlns:p14="http://schemas.microsoft.com/office/powerpoint/2010/main" val="2468036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a:latin typeface="Times New Roman" panose="02020603050405020304" pitchFamily="18" charset="0"/>
                <a:cs typeface="Times New Roman" panose="02020603050405020304" pitchFamily="18" charset="0"/>
              </a:rPr>
              <a:t>02</a:t>
            </a:r>
          </a:p>
          <a:p>
            <a:r>
              <a:rPr lang="es-PE" sz="4000">
                <a:latin typeface="Times New Roman" panose="02020603050405020304" pitchFamily="18" charset="0"/>
                <a:cs typeface="Times New Roman" panose="02020603050405020304" pitchFamily="18" charset="0"/>
              </a:rPr>
              <a:t>_________________</a:t>
            </a:r>
          </a:p>
          <a:p>
            <a:pPr algn="ctr"/>
            <a:r>
              <a:rPr lang="es-PE" sz="4000" b="1">
                <a:latin typeface="Times New Roman" panose="02020603050405020304" pitchFamily="18" charset="0"/>
                <a:cs typeface="Times New Roman" panose="02020603050405020304" pitchFamily="18" charset="0"/>
              </a:rPr>
              <a:t>FUNDAMENTOS</a:t>
            </a:r>
            <a:endParaRPr lang="es-PE"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2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4B8E7C60-926B-7794-E290-C89919E989D5}"/>
              </a:ext>
            </a:extLst>
          </p:cNvPr>
          <p:cNvSpPr txBox="1"/>
          <p:nvPr/>
        </p:nvSpPr>
        <p:spPr>
          <a:xfrm>
            <a:off x="442821" y="2576433"/>
            <a:ext cx="2532166" cy="954107"/>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600" b="0" dirty="0"/>
              <a:t>Sistema Inteligente basado en Deep Learning para el Diagnóstico de Cáncer de Próstata</a:t>
            </a:r>
            <a:endParaRPr lang="es-PE" sz="1600" b="0" dirty="0"/>
          </a:p>
        </p:txBody>
      </p:sp>
      <p:sp>
        <p:nvSpPr>
          <p:cNvPr id="4" name="Abrir llave 3">
            <a:extLst>
              <a:ext uri="{FF2B5EF4-FFF2-40B4-BE49-F238E27FC236}">
                <a16:creationId xmlns:a16="http://schemas.microsoft.com/office/drawing/2014/main" id="{F44B85B8-3F8A-E86B-9B85-E6F3652A4DB5}"/>
              </a:ext>
            </a:extLst>
          </p:cNvPr>
          <p:cNvSpPr/>
          <p:nvPr/>
        </p:nvSpPr>
        <p:spPr>
          <a:xfrm>
            <a:off x="3327289" y="947851"/>
            <a:ext cx="486562" cy="4211273"/>
          </a:xfrm>
          <a:prstGeom prst="leftBrac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5" name="CuadroTexto 4">
            <a:extLst>
              <a:ext uri="{FF2B5EF4-FFF2-40B4-BE49-F238E27FC236}">
                <a16:creationId xmlns:a16="http://schemas.microsoft.com/office/drawing/2014/main" id="{9E68DAAC-AFE3-6804-7763-937DA8A64B60}"/>
              </a:ext>
            </a:extLst>
          </p:cNvPr>
          <p:cNvSpPr txBox="1"/>
          <p:nvPr/>
        </p:nvSpPr>
        <p:spPr>
          <a:xfrm>
            <a:off x="3901918" y="780105"/>
            <a:ext cx="184731" cy="307777"/>
          </a:xfrm>
          <a:prstGeom prst="rect">
            <a:avLst/>
          </a:prstGeom>
          <a:noFill/>
        </p:spPr>
        <p:txBody>
          <a:bodyPr wrap="square" rtlCol="0">
            <a:spAutoFit/>
          </a:bodyPr>
          <a:lstStyle/>
          <a:p>
            <a:endParaRPr lang="es-PE" sz="1400" b="1" dirty="0"/>
          </a:p>
        </p:txBody>
      </p:sp>
      <p:sp>
        <p:nvSpPr>
          <p:cNvPr id="6" name="CuadroTexto 5">
            <a:extLst>
              <a:ext uri="{FF2B5EF4-FFF2-40B4-BE49-F238E27FC236}">
                <a16:creationId xmlns:a16="http://schemas.microsoft.com/office/drawing/2014/main" id="{799F2E3E-9C85-E29D-8BAF-457FAB44D021}"/>
              </a:ext>
            </a:extLst>
          </p:cNvPr>
          <p:cNvSpPr txBox="1"/>
          <p:nvPr/>
        </p:nvSpPr>
        <p:spPr>
          <a:xfrm>
            <a:off x="3813851" y="2868821"/>
            <a:ext cx="992579"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Faez, 2018</a:t>
            </a:r>
          </a:p>
        </p:txBody>
      </p:sp>
      <p:sp>
        <p:nvSpPr>
          <p:cNvPr id="7" name="CuadroTexto 6">
            <a:extLst>
              <a:ext uri="{FF2B5EF4-FFF2-40B4-BE49-F238E27FC236}">
                <a16:creationId xmlns:a16="http://schemas.microsoft.com/office/drawing/2014/main" id="{7B3B20FD-921B-6F41-8365-79F204E12C4C}"/>
              </a:ext>
            </a:extLst>
          </p:cNvPr>
          <p:cNvSpPr txBox="1"/>
          <p:nvPr/>
        </p:nvSpPr>
        <p:spPr>
          <a:xfrm>
            <a:off x="3813851" y="4928292"/>
            <a:ext cx="1763047"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Forero Cuellar, 2019</a:t>
            </a:r>
          </a:p>
        </p:txBody>
      </p:sp>
      <p:sp>
        <p:nvSpPr>
          <p:cNvPr id="8" name="CuadroTexto 7">
            <a:extLst>
              <a:ext uri="{FF2B5EF4-FFF2-40B4-BE49-F238E27FC236}">
                <a16:creationId xmlns:a16="http://schemas.microsoft.com/office/drawing/2014/main" id="{F5914AB0-26C3-4DD2-1379-BE1380120FAF}"/>
              </a:ext>
            </a:extLst>
          </p:cNvPr>
          <p:cNvSpPr txBox="1"/>
          <p:nvPr/>
        </p:nvSpPr>
        <p:spPr>
          <a:xfrm>
            <a:off x="3813851" y="1101739"/>
            <a:ext cx="2194832"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18B6E950-99B8-7546-F2E0-ED1B8A3B98EC}"/>
              </a:ext>
            </a:extLst>
          </p:cNvPr>
          <p:cNvSpPr txBox="1"/>
          <p:nvPr/>
        </p:nvSpPr>
        <p:spPr>
          <a:xfrm>
            <a:off x="3813851" y="3198081"/>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0" name="CuadroTexto 9">
            <a:extLst>
              <a:ext uri="{FF2B5EF4-FFF2-40B4-BE49-F238E27FC236}">
                <a16:creationId xmlns:a16="http://schemas.microsoft.com/office/drawing/2014/main" id="{15815D61-5BB9-EAAA-0963-E3006FB9C8F5}"/>
              </a:ext>
            </a:extLst>
          </p:cNvPr>
          <p:cNvSpPr txBox="1"/>
          <p:nvPr/>
        </p:nvSpPr>
        <p:spPr>
          <a:xfrm>
            <a:off x="3784932" y="5313013"/>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5" name="CuadroTexto 14">
            <a:extLst>
              <a:ext uri="{FF2B5EF4-FFF2-40B4-BE49-F238E27FC236}">
                <a16:creationId xmlns:a16="http://schemas.microsoft.com/office/drawing/2014/main" id="{99A37183-DDA8-3AC5-A96F-532A0C230457}"/>
              </a:ext>
            </a:extLst>
          </p:cNvPr>
          <p:cNvSpPr txBox="1"/>
          <p:nvPr/>
        </p:nvSpPr>
        <p:spPr>
          <a:xfrm>
            <a:off x="6894548" y="260606"/>
            <a:ext cx="4265565" cy="2315827"/>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Desarrollaron un sistema para diagnosticar cáncer de próstata en una población china utilizando biopsias de próstata guiadas por ecografía transrectal (TRUS). Se emplearon varios métodos de aprendizaje automático, entre ellos, Support Vector Machine (SVM) y Red Neuronal Artificial (ANN), destacándose ANN con una precisión del 95.27%​</a:t>
            </a:r>
            <a:endParaRPr lang="es-ES" dirty="0"/>
          </a:p>
        </p:txBody>
      </p:sp>
      <p:sp>
        <p:nvSpPr>
          <p:cNvPr id="19" name="CuadroTexto 18">
            <a:extLst>
              <a:ext uri="{FF2B5EF4-FFF2-40B4-BE49-F238E27FC236}">
                <a16:creationId xmlns:a16="http://schemas.microsoft.com/office/drawing/2014/main" id="{0B960314-7798-7663-3E81-4D9CC8CF277C}"/>
              </a:ext>
            </a:extLst>
          </p:cNvPr>
          <p:cNvSpPr txBox="1"/>
          <p:nvPr/>
        </p:nvSpPr>
        <p:spPr>
          <a:xfrm>
            <a:off x="6905768" y="2832692"/>
            <a:ext cx="4254345"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En su investigación en el hospital Imam Reza de Teherán, empleó técnicas de Deep Learning para mejorar el diagnóstico de cáncer de próstata, logrando una precisión del 86.3% en la clasificación​.</a:t>
            </a:r>
            <a:endParaRPr lang="es-ES" dirty="0"/>
          </a:p>
        </p:txBody>
      </p:sp>
      <p:sp>
        <p:nvSpPr>
          <p:cNvPr id="20" name="CuadroTexto 19">
            <a:extLst>
              <a:ext uri="{FF2B5EF4-FFF2-40B4-BE49-F238E27FC236}">
                <a16:creationId xmlns:a16="http://schemas.microsoft.com/office/drawing/2014/main" id="{75A6EC44-A102-B611-4CB5-BC3532B32D2D}"/>
              </a:ext>
            </a:extLst>
          </p:cNvPr>
          <p:cNvSpPr txBox="1"/>
          <p:nvPr/>
        </p:nvSpPr>
        <p:spPr>
          <a:xfrm>
            <a:off x="6894548" y="4478265"/>
            <a:ext cx="4254345" cy="166949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Usó el software "Orange Data Mining" para realizar minería de datos en el diagnóstico de cáncer de próstata mediante imágenes de resonancia magnética, logrando una precisión del 83.1% con regresión logística.</a:t>
            </a:r>
            <a:endParaRPr lang="es-ES" dirty="0"/>
          </a:p>
        </p:txBody>
      </p:sp>
      <p:sp>
        <p:nvSpPr>
          <p:cNvPr id="22" name="CuadroTexto 21">
            <a:extLst>
              <a:ext uri="{FF2B5EF4-FFF2-40B4-BE49-F238E27FC236}">
                <a16:creationId xmlns:a16="http://schemas.microsoft.com/office/drawing/2014/main" id="{CDD68D64-78AB-4524-45A7-E68C1937647A}"/>
              </a:ext>
            </a:extLst>
          </p:cNvPr>
          <p:cNvSpPr txBox="1"/>
          <p:nvPr/>
        </p:nvSpPr>
        <p:spPr>
          <a:xfrm>
            <a:off x="3813851" y="772479"/>
            <a:ext cx="2282149" cy="307777"/>
          </a:xfrm>
          <a:prstGeom prst="rect">
            <a:avLst/>
          </a:prstGeom>
          <a:noFill/>
        </p:spPr>
        <p:txBody>
          <a:bodyPr wrap="square">
            <a:spAutoFit/>
          </a:bodyPr>
          <a:lstStyle/>
          <a:p>
            <a:r>
              <a:rPr lang="es-PE" sz="1400" b="1" dirty="0">
                <a:latin typeface="Times New Roman" panose="02020603050405020304" pitchFamily="18" charset="0"/>
                <a:cs typeface="Times New Roman" panose="02020603050405020304" pitchFamily="18" charset="0"/>
              </a:rPr>
              <a:t>Guajin y Kup-Sze, 2018</a:t>
            </a:r>
          </a:p>
        </p:txBody>
      </p:sp>
    </p:spTree>
    <p:extLst>
      <p:ext uri="{BB962C8B-B14F-4D97-AF65-F5344CB8AC3E}">
        <p14:creationId xmlns:p14="http://schemas.microsoft.com/office/powerpoint/2010/main" val="153866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61D7338B-A1DB-2382-D8A4-1B8FD736D19D}"/>
              </a:ext>
            </a:extLst>
          </p:cNvPr>
          <p:cNvSpPr txBox="1"/>
          <p:nvPr/>
        </p:nvSpPr>
        <p:spPr>
          <a:xfrm>
            <a:off x="878099" y="2568656"/>
            <a:ext cx="2095992" cy="86034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600" b="0">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dirty="0"/>
              <a:t>Detección del Cáncer de próstata-Métodos</a:t>
            </a:r>
            <a:endParaRPr lang="es-PE" dirty="0"/>
          </a:p>
        </p:txBody>
      </p:sp>
      <p:sp>
        <p:nvSpPr>
          <p:cNvPr id="4" name="Abrir llave 3">
            <a:extLst>
              <a:ext uri="{FF2B5EF4-FFF2-40B4-BE49-F238E27FC236}">
                <a16:creationId xmlns:a16="http://schemas.microsoft.com/office/drawing/2014/main" id="{81993705-DC7B-1487-E3A2-DC6C9EAE8119}"/>
              </a:ext>
            </a:extLst>
          </p:cNvPr>
          <p:cNvSpPr/>
          <p:nvPr/>
        </p:nvSpPr>
        <p:spPr>
          <a:xfrm>
            <a:off x="3267108" y="1351797"/>
            <a:ext cx="417126" cy="31580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6" name="CuadroTexto 5">
            <a:extLst>
              <a:ext uri="{FF2B5EF4-FFF2-40B4-BE49-F238E27FC236}">
                <a16:creationId xmlns:a16="http://schemas.microsoft.com/office/drawing/2014/main" id="{C35348E8-4D0B-0E8F-97E3-16F9425B9E0F}"/>
              </a:ext>
            </a:extLst>
          </p:cNvPr>
          <p:cNvSpPr txBox="1"/>
          <p:nvPr/>
        </p:nvSpPr>
        <p:spPr>
          <a:xfrm>
            <a:off x="3797890" y="1167131"/>
            <a:ext cx="1306768" cy="307777"/>
          </a:xfrm>
          <a:prstGeom prst="rect">
            <a:avLst/>
          </a:prstGeom>
          <a:noFill/>
        </p:spPr>
        <p:txBody>
          <a:bodyPr wrap="none" rtlCol="0">
            <a:spAutoFit/>
          </a:bodyPr>
          <a:lstStyle/>
          <a:p>
            <a:r>
              <a:rPr lang="es-PE" sz="1400" b="1" dirty="0" err="1">
                <a:latin typeface="Times New Roman" panose="02020603050405020304" pitchFamily="18" charset="0"/>
                <a:cs typeface="Times New Roman" panose="02020603050405020304" pitchFamily="18" charset="0"/>
              </a:rPr>
              <a:t>Lal</a:t>
            </a:r>
            <a:r>
              <a:rPr lang="es-PE" sz="1400" b="1" dirty="0">
                <a:latin typeface="Times New Roman" panose="02020603050405020304" pitchFamily="18" charset="0"/>
                <a:cs typeface="Times New Roman" panose="02020603050405020304" pitchFamily="18" charset="0"/>
              </a:rPr>
              <a:t> et al., 2019</a:t>
            </a:r>
          </a:p>
        </p:txBody>
      </p:sp>
      <p:sp>
        <p:nvSpPr>
          <p:cNvPr id="7" name="CuadroTexto 6">
            <a:extLst>
              <a:ext uri="{FF2B5EF4-FFF2-40B4-BE49-F238E27FC236}">
                <a16:creationId xmlns:a16="http://schemas.microsoft.com/office/drawing/2014/main" id="{56B14C8A-C0F8-2E89-B6B4-168B4646D409}"/>
              </a:ext>
            </a:extLst>
          </p:cNvPr>
          <p:cNvSpPr txBox="1"/>
          <p:nvPr/>
        </p:nvSpPr>
        <p:spPr>
          <a:xfrm>
            <a:off x="3797890" y="4325190"/>
            <a:ext cx="2968120" cy="523220"/>
          </a:xfrm>
          <a:prstGeom prst="rect">
            <a:avLst/>
          </a:prstGeom>
          <a:noFill/>
        </p:spPr>
        <p:txBody>
          <a:bodyPr wrap="none" rtlCol="0">
            <a:spAutoFit/>
          </a:bodyPr>
          <a:lstStyle/>
          <a:p>
            <a:r>
              <a:rPr lang="es-MX" sz="1400" b="1" dirty="0">
                <a:latin typeface="Times New Roman" panose="02020603050405020304" pitchFamily="18" charset="0"/>
                <a:cs typeface="Times New Roman" panose="02020603050405020304" pitchFamily="18" charset="0"/>
              </a:rPr>
              <a:t>Yanes Chacón, Villalobos Campos y </a:t>
            </a:r>
          </a:p>
          <a:p>
            <a:r>
              <a:rPr lang="es-MX" sz="1400" b="1" dirty="0">
                <a:latin typeface="Times New Roman" panose="02020603050405020304" pitchFamily="18" charset="0"/>
                <a:cs typeface="Times New Roman" panose="02020603050405020304" pitchFamily="18" charset="0"/>
              </a:rPr>
              <a:t>Cubas González, 2023</a:t>
            </a:r>
            <a:endParaRPr lang="es-PE" sz="1400" b="1" dirty="0">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FA4DA0F3-BC02-F561-C6A6-577C8B9FA8B3}"/>
              </a:ext>
            </a:extLst>
          </p:cNvPr>
          <p:cNvSpPr txBox="1"/>
          <p:nvPr/>
        </p:nvSpPr>
        <p:spPr>
          <a:xfrm>
            <a:off x="3797890" y="1474908"/>
            <a:ext cx="219483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8" name="CuadroTexto 7">
            <a:extLst>
              <a:ext uri="{FF2B5EF4-FFF2-40B4-BE49-F238E27FC236}">
                <a16:creationId xmlns:a16="http://schemas.microsoft.com/office/drawing/2014/main" id="{1EF34E9E-687C-7BFF-21A4-FABC7102D11F}"/>
              </a:ext>
            </a:extLst>
          </p:cNvPr>
          <p:cNvSpPr txBox="1"/>
          <p:nvPr/>
        </p:nvSpPr>
        <p:spPr>
          <a:xfrm>
            <a:off x="3797890" y="4848410"/>
            <a:ext cx="1896673"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5E42FC06-56EA-3FFD-5F80-2549F8B773A6}"/>
              </a:ext>
            </a:extLst>
          </p:cNvPr>
          <p:cNvSpPr txBox="1"/>
          <p:nvPr/>
        </p:nvSpPr>
        <p:spPr>
          <a:xfrm>
            <a:off x="7263992" y="752774"/>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Estudiaron la relación entre características morfológicas del cáncer de próstata y las imágenes de resonancia magnética (MRI). Este enfoque permite una mejor visualización y clasificación de los tumores, proporcionando una herramienta de apoyo en la decisión clínica para el diagnóstico y tratamiento.</a:t>
            </a:r>
            <a:endParaRPr lang="es-ES" dirty="0"/>
          </a:p>
        </p:txBody>
      </p:sp>
      <p:sp>
        <p:nvSpPr>
          <p:cNvPr id="12" name="CuadroTexto 11">
            <a:extLst>
              <a:ext uri="{FF2B5EF4-FFF2-40B4-BE49-F238E27FC236}">
                <a16:creationId xmlns:a16="http://schemas.microsoft.com/office/drawing/2014/main" id="{B701CF71-3EBA-0C0D-DEB2-45BAE858286C}"/>
              </a:ext>
            </a:extLst>
          </p:cNvPr>
          <p:cNvSpPr txBox="1"/>
          <p:nvPr/>
        </p:nvSpPr>
        <p:spPr>
          <a:xfrm>
            <a:off x="7263992" y="3601915"/>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Mencionan que los factores de riesgo como la edad avanzada, la historia familiar y la raza influyen significativamente en el desarrollo del cáncer de próstata. En el contexto peruano, señalan la importancia de mejorar el acceso a métodos diagnósticos y la educación sobre factores de riesgo para promover la detección temprana.</a:t>
            </a:r>
            <a:endParaRPr lang="es-ES" dirty="0"/>
          </a:p>
        </p:txBody>
      </p:sp>
    </p:spTree>
    <p:extLst>
      <p:ext uri="{BB962C8B-B14F-4D97-AF65-F5344CB8AC3E}">
        <p14:creationId xmlns:p14="http://schemas.microsoft.com/office/powerpoint/2010/main" val="79086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03</a:t>
            </a:r>
          </a:p>
          <a:p>
            <a:r>
              <a:rPr lang="es-PE" sz="4000" dirty="0">
                <a:latin typeface="Times New Roman" panose="02020603050405020304" pitchFamily="18" charset="0"/>
                <a:cs typeface="Times New Roman" panose="02020603050405020304" pitchFamily="18" charset="0"/>
              </a:rPr>
              <a:t>_________________</a:t>
            </a:r>
          </a:p>
          <a:p>
            <a:pPr algn="ctr"/>
            <a:r>
              <a:rPr lang="es-PE" sz="4000" b="1" dirty="0">
                <a:latin typeface="Times New Roman" panose="02020603050405020304" pitchFamily="18" charset="0"/>
                <a:cs typeface="Times New Roman" panose="02020603050405020304" pitchFamily="18" charset="0"/>
              </a:rPr>
              <a:t>METODOLOGÍA</a:t>
            </a:r>
          </a:p>
        </p:txBody>
      </p:sp>
    </p:spTree>
    <p:extLst>
      <p:ext uri="{BB962C8B-B14F-4D97-AF65-F5344CB8AC3E}">
        <p14:creationId xmlns:p14="http://schemas.microsoft.com/office/powerpoint/2010/main" val="189186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1868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OPERACIONALIZACIÓN DE VARIABLES</a:t>
            </a:r>
          </a:p>
        </p:txBody>
      </p:sp>
      <p:graphicFrame>
        <p:nvGraphicFramePr>
          <p:cNvPr id="6" name="Tabla 5">
            <a:extLst>
              <a:ext uri="{FF2B5EF4-FFF2-40B4-BE49-F238E27FC236}">
                <a16:creationId xmlns:a16="http://schemas.microsoft.com/office/drawing/2014/main" id="{51971F83-6206-AE73-6CAA-3B5DB83638F1}"/>
              </a:ext>
            </a:extLst>
          </p:cNvPr>
          <p:cNvGraphicFramePr>
            <a:graphicFrameLocks noGrp="1"/>
          </p:cNvGraphicFramePr>
          <p:nvPr>
            <p:extLst>
              <p:ext uri="{D42A27DB-BD31-4B8C-83A1-F6EECF244321}">
                <p14:modId xmlns:p14="http://schemas.microsoft.com/office/powerpoint/2010/main" val="2586057983"/>
              </p:ext>
            </p:extLst>
          </p:nvPr>
        </p:nvGraphicFramePr>
        <p:xfrm>
          <a:off x="628650" y="837636"/>
          <a:ext cx="10840539" cy="5026123"/>
        </p:xfrm>
        <a:graphic>
          <a:graphicData uri="http://schemas.openxmlformats.org/drawingml/2006/table">
            <a:tbl>
              <a:tblPr bandRow="1"/>
              <a:tblGrid>
                <a:gridCol w="1087366">
                  <a:extLst>
                    <a:ext uri="{9D8B030D-6E8A-4147-A177-3AD203B41FA5}">
                      <a16:colId xmlns:a16="http://schemas.microsoft.com/office/drawing/2014/main" val="3781652956"/>
                    </a:ext>
                  </a:extLst>
                </a:gridCol>
                <a:gridCol w="1500713">
                  <a:extLst>
                    <a:ext uri="{9D8B030D-6E8A-4147-A177-3AD203B41FA5}">
                      <a16:colId xmlns:a16="http://schemas.microsoft.com/office/drawing/2014/main" val="3183999675"/>
                    </a:ext>
                  </a:extLst>
                </a:gridCol>
                <a:gridCol w="5568042">
                  <a:extLst>
                    <a:ext uri="{9D8B030D-6E8A-4147-A177-3AD203B41FA5}">
                      <a16:colId xmlns:a16="http://schemas.microsoft.com/office/drawing/2014/main" val="1508887135"/>
                    </a:ext>
                  </a:extLst>
                </a:gridCol>
                <a:gridCol w="2684418">
                  <a:extLst>
                    <a:ext uri="{9D8B030D-6E8A-4147-A177-3AD203B41FA5}">
                      <a16:colId xmlns:a16="http://schemas.microsoft.com/office/drawing/2014/main" val="1843232913"/>
                    </a:ext>
                  </a:extLst>
                </a:gridCol>
              </a:tblGrid>
              <a:tr h="598903">
                <a:tc>
                  <a:txBody>
                    <a:bodyPr/>
                    <a:lstStyle/>
                    <a:p>
                      <a:pPr algn="ctr" rtl="0" fontAlgn="ctr"/>
                      <a:r>
                        <a:rPr lang="es-PE" sz="1600" b="1" i="0" u="none" strike="noStrike" dirty="0">
                          <a:solidFill>
                            <a:srgbClr val="000000"/>
                          </a:solidFill>
                          <a:effectLst/>
                          <a:latin typeface="Times New Roman" panose="02020603050405020304" pitchFamily="18" charset="0"/>
                        </a:rPr>
                        <a:t>Variable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Dimensión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dirty="0">
                          <a:solidFill>
                            <a:srgbClr val="000000"/>
                          </a:solidFill>
                          <a:effectLst/>
                          <a:latin typeface="Times New Roman" panose="02020603050405020304" pitchFamily="18" charset="0"/>
                        </a:rPr>
                        <a:t>Indicadores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endParaRPr lang="es-PE" sz="1600" b="1" i="0" u="none" strike="noStrike">
                        <a:solidFill>
                          <a:srgbClr val="000000"/>
                        </a:solidFill>
                        <a:effectLst/>
                        <a:latin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extLst>
                  <a:ext uri="{0D108BD9-81ED-4DB2-BD59-A6C34878D82A}">
                    <a16:rowId xmlns:a16="http://schemas.microsoft.com/office/drawing/2014/main" val="2739790994"/>
                  </a:ext>
                </a:extLst>
              </a:tr>
              <a:tr h="643266">
                <a:tc rowSpan="4">
                  <a:txBody>
                    <a:bodyPr/>
                    <a:lstStyle/>
                    <a:p>
                      <a:pPr algn="ctr" rtl="0" fontAlgn="ctr"/>
                      <a:r>
                        <a:rPr lang="es-PE" sz="1600" b="0" i="0" u="none" strike="noStrike" dirty="0">
                          <a:solidFill>
                            <a:srgbClr val="000000"/>
                          </a:solidFill>
                          <a:effectLst/>
                          <a:latin typeface="Times New Roman" panose="02020603050405020304" pitchFamily="18" charset="0"/>
                          <a:cs typeface="Times New Roman" panose="02020603050405020304" pitchFamily="18" charset="0"/>
                        </a:rPr>
                        <a:t>Rendimiento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4">
                  <a:txBody>
                    <a:bodyPr/>
                    <a:lstStyle/>
                    <a:p>
                      <a:pPr algn="ctr" rtl="0" fontAlgn="ctr"/>
                      <a:r>
                        <a:rPr lang="es-MX" sz="1600" b="0" i="0" u="none" strike="noStrike" dirty="0">
                          <a:solidFill>
                            <a:srgbClr val="000000"/>
                          </a:solidFill>
                          <a:effectLst/>
                          <a:latin typeface="Times New Roman" panose="02020603050405020304" pitchFamily="18" charset="0"/>
                          <a:cs typeface="Times New Roman" panose="02020603050405020304" pitchFamily="18" charset="0"/>
                        </a:rPr>
                        <a:t>Eficiencia del sistema inteligente basado en Deep Learning.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Exactitud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Mide el rendimiento del sistema en la detección de cáncer de próstata, reflejando cuántas veces clasifica correctamente tanto los casos con cáncer como los sin cáncer.</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2045373"/>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Precisión</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Evalúa la confiabilidad del sistema al identificar correctamente los casos de cáncer de próstata positivos.</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7039454"/>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Sensibilidad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Indica la capacidad del sistema para detectar todos los casos verdaderos de cáncer de próstata, asegurando que los pacientes con cáncer no pasen desapercibidos y reciban la atención necesaria.</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1311937"/>
                  </a:ext>
                </a:extLst>
              </a:tr>
              <a:tr h="630243">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Especificidad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kern="1200" dirty="0">
                          <a:solidFill>
                            <a:schemeClr val="tx1"/>
                          </a:solidFill>
                          <a:latin typeface="Times New Roman" panose="02020603050405020304" pitchFamily="18" charset="0"/>
                          <a:ea typeface="+mn-ea"/>
                          <a:cs typeface="Times New Roman" panose="02020603050405020304" pitchFamily="18" charset="0"/>
                        </a:rPr>
                        <a:t>Mide la habilidad del sistema para identificar correctamente los casos sin cáncer de próstata, reduciendo el número de falsos positivos brindando confiabilidad a los pacientes.</a:t>
                      </a: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1518005"/>
                  </a:ext>
                </a:extLst>
              </a:tr>
            </a:tbl>
          </a:graphicData>
        </a:graphic>
      </p:graphicFrame>
      <p:pic>
        <p:nvPicPr>
          <p:cNvPr id="3" name="image7.png" descr="Interfaz de usuario gráfica, Texto, Aplicación  Descripción generada automáticamente">
            <a:extLst>
              <a:ext uri="{FF2B5EF4-FFF2-40B4-BE49-F238E27FC236}">
                <a16:creationId xmlns:a16="http://schemas.microsoft.com/office/drawing/2014/main" id="{93E17D6D-EDBD-7EB5-616D-B867F3035842}"/>
              </a:ext>
            </a:extLst>
          </p:cNvPr>
          <p:cNvPicPr>
            <a:picLocks noChangeAspect="1"/>
          </p:cNvPicPr>
          <p:nvPr/>
        </p:nvPicPr>
        <p:blipFill>
          <a:blip r:embed="rId2" cstate="print"/>
          <a:stretch>
            <a:fillRect/>
          </a:stretch>
        </p:blipFill>
        <p:spPr>
          <a:xfrm>
            <a:off x="9052696" y="1823129"/>
            <a:ext cx="2194508" cy="356735"/>
          </a:xfrm>
          <a:prstGeom prst="rect">
            <a:avLst/>
          </a:prstGeom>
        </p:spPr>
      </p:pic>
      <p:pic>
        <p:nvPicPr>
          <p:cNvPr id="4" name="image8.png" descr="Interfaz de usuario gráfica, Texto  Descripción generada automáticamente">
            <a:extLst>
              <a:ext uri="{FF2B5EF4-FFF2-40B4-BE49-F238E27FC236}">
                <a16:creationId xmlns:a16="http://schemas.microsoft.com/office/drawing/2014/main" id="{AE41DEAB-42FF-B210-8B53-D666EE224A8B}"/>
              </a:ext>
            </a:extLst>
          </p:cNvPr>
          <p:cNvPicPr>
            <a:picLocks noChangeAspect="1"/>
          </p:cNvPicPr>
          <p:nvPr/>
        </p:nvPicPr>
        <p:blipFill>
          <a:blip r:embed="rId3" cstate="print"/>
          <a:stretch>
            <a:fillRect/>
          </a:stretch>
        </p:blipFill>
        <p:spPr>
          <a:xfrm>
            <a:off x="9411172" y="2741716"/>
            <a:ext cx="1382013" cy="358328"/>
          </a:xfrm>
          <a:prstGeom prst="rect">
            <a:avLst/>
          </a:prstGeom>
        </p:spPr>
      </p:pic>
      <p:pic>
        <p:nvPicPr>
          <p:cNvPr id="5" name="image9.png" descr="Interfaz de usuario gráfica, Texto, Aplicación  Descripción generada automáticamente">
            <a:extLst>
              <a:ext uri="{FF2B5EF4-FFF2-40B4-BE49-F238E27FC236}">
                <a16:creationId xmlns:a16="http://schemas.microsoft.com/office/drawing/2014/main" id="{3430D4B6-FB7B-394E-DF43-9489DC87C3AC}"/>
              </a:ext>
            </a:extLst>
          </p:cNvPr>
          <p:cNvPicPr>
            <a:picLocks noChangeAspect="1"/>
          </p:cNvPicPr>
          <p:nvPr/>
        </p:nvPicPr>
        <p:blipFill>
          <a:blip r:embed="rId4" cstate="print"/>
          <a:stretch>
            <a:fillRect/>
          </a:stretch>
        </p:blipFill>
        <p:spPr>
          <a:xfrm>
            <a:off x="9264967" y="3840262"/>
            <a:ext cx="1678505" cy="356735"/>
          </a:xfrm>
          <a:prstGeom prst="rect">
            <a:avLst/>
          </a:prstGeom>
        </p:spPr>
      </p:pic>
      <p:pic>
        <p:nvPicPr>
          <p:cNvPr id="7" name="image10.png" descr="Interfaz de usuario gráfica, Texto, Aplicación  Descripción generada automáticamente">
            <a:extLst>
              <a:ext uri="{FF2B5EF4-FFF2-40B4-BE49-F238E27FC236}">
                <a16:creationId xmlns:a16="http://schemas.microsoft.com/office/drawing/2014/main" id="{E72039A7-D2AA-C395-FAFA-6D36D79D875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42050" y="5107417"/>
            <a:ext cx="1615800" cy="356735"/>
          </a:xfrm>
          <a:prstGeom prst="rect">
            <a:avLst/>
          </a:prstGeom>
        </p:spPr>
      </p:pic>
    </p:spTree>
    <p:extLst>
      <p:ext uri="{BB962C8B-B14F-4D97-AF65-F5344CB8AC3E}">
        <p14:creationId xmlns:p14="http://schemas.microsoft.com/office/powerpoint/2010/main" val="42474024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Letras en madera">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Letras en madera">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Letras en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ción">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TM03090434[[fn=Letras en madera]]</Template>
  <TotalTime>4754</TotalTime>
  <Words>1699</Words>
  <Application>Microsoft Office PowerPoint</Application>
  <PresentationFormat>Panorámica</PresentationFormat>
  <Paragraphs>185</Paragraphs>
  <Slides>27</Slides>
  <Notes>0</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27</vt:i4>
      </vt:variant>
    </vt:vector>
  </HeadingPairs>
  <TitlesOfParts>
    <vt:vector size="37" baseType="lpstr">
      <vt:lpstr>Arial</vt:lpstr>
      <vt:lpstr>Calibri</vt:lpstr>
      <vt:lpstr>Calibri Light</vt:lpstr>
      <vt:lpstr>Rockwell</vt:lpstr>
      <vt:lpstr>Rockwell Condensed</vt:lpstr>
      <vt:lpstr>Times New Roman</vt:lpstr>
      <vt:lpstr>ui-sans-serif</vt:lpstr>
      <vt:lpstr>Wingdings</vt:lpstr>
      <vt:lpstr>Letras en madera</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Flores Mendoza</dc:creator>
  <cp:lastModifiedBy>Luis Felipe Siesquen Valdivia</cp:lastModifiedBy>
  <cp:revision>99</cp:revision>
  <dcterms:created xsi:type="dcterms:W3CDTF">2023-02-20T04:04:20Z</dcterms:created>
  <dcterms:modified xsi:type="dcterms:W3CDTF">2024-11-20T06:18:03Z</dcterms:modified>
</cp:coreProperties>
</file>

<file path=docProps/thumbnail.jpeg>
</file>